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handoutMasterIdLst>
    <p:handoutMasterId r:id="rId57"/>
  </p:handoutMasterIdLst>
  <p:sldIdLst>
    <p:sldId id="256" r:id="rId2"/>
    <p:sldId id="276" r:id="rId3"/>
    <p:sldId id="278" r:id="rId4"/>
    <p:sldId id="311" r:id="rId5"/>
    <p:sldId id="312" r:id="rId6"/>
    <p:sldId id="313" r:id="rId7"/>
    <p:sldId id="300" r:id="rId8"/>
    <p:sldId id="301" r:id="rId9"/>
    <p:sldId id="314" r:id="rId10"/>
    <p:sldId id="257" r:id="rId11"/>
    <p:sldId id="258" r:id="rId12"/>
    <p:sldId id="277" r:id="rId13"/>
    <p:sldId id="274" r:id="rId14"/>
    <p:sldId id="269" r:id="rId15"/>
    <p:sldId id="273" r:id="rId16"/>
    <p:sldId id="270" r:id="rId17"/>
    <p:sldId id="271" r:id="rId18"/>
    <p:sldId id="310" r:id="rId19"/>
    <p:sldId id="315" r:id="rId20"/>
    <p:sldId id="275" r:id="rId21"/>
    <p:sldId id="272" r:id="rId22"/>
    <p:sldId id="317" r:id="rId23"/>
    <p:sldId id="259" r:id="rId24"/>
    <p:sldId id="260" r:id="rId25"/>
    <p:sldId id="279" r:id="rId26"/>
    <p:sldId id="302" r:id="rId27"/>
    <p:sldId id="262" r:id="rId28"/>
    <p:sldId id="263" r:id="rId29"/>
    <p:sldId id="264" r:id="rId30"/>
    <p:sldId id="265" r:id="rId31"/>
    <p:sldId id="266" r:id="rId32"/>
    <p:sldId id="267" r:id="rId33"/>
    <p:sldId id="280" r:id="rId34"/>
    <p:sldId id="281" r:id="rId35"/>
    <p:sldId id="282" r:id="rId36"/>
    <p:sldId id="283" r:id="rId37"/>
    <p:sldId id="284" r:id="rId38"/>
    <p:sldId id="286" r:id="rId39"/>
    <p:sldId id="285"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16" r:id="rId54"/>
    <p:sldId id="268" r:id="rId5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112" d="100"/>
          <a:sy n="112" d="100"/>
        </p:scale>
        <p:origin x="608"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77DB45B-C69D-4F2A-9D9F-B4D3371C4126}" type="datetimeFigureOut">
              <a:rPr lang="en-US" smtClean="0"/>
              <a:t>10/2/18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55091F3A-0C8C-49C3-9CD0-182CE7BE87DF}" type="slidenum">
              <a:rPr lang="en-US" smtClean="0"/>
              <a:t>‹#›</a:t>
            </a:fld>
            <a:endParaRPr lang="en-US"/>
          </a:p>
        </p:txBody>
      </p:sp>
    </p:spTree>
    <p:extLst>
      <p:ext uri="{BB962C8B-B14F-4D97-AF65-F5344CB8AC3E}">
        <p14:creationId xmlns:p14="http://schemas.microsoft.com/office/powerpoint/2010/main" val="1419056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BAD6DB9-C56C-4DC0-8985-60CC0BB6CC99}" type="datetimeFigureOut">
              <a:rPr lang="en-US" smtClean="0"/>
              <a:t>10/2/18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036EA6D-7083-48DD-8518-6082A7363D68}" type="slidenum">
              <a:rPr lang="en-US" smtClean="0"/>
              <a:t>‹#›</a:t>
            </a:fld>
            <a:endParaRPr lang="en-US"/>
          </a:p>
        </p:txBody>
      </p:sp>
    </p:spTree>
    <p:extLst>
      <p:ext uri="{BB962C8B-B14F-4D97-AF65-F5344CB8AC3E}">
        <p14:creationId xmlns:p14="http://schemas.microsoft.com/office/powerpoint/2010/main" val="3025422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E36FC6-DC9B-482D-B1E5-34D1B6A76E56}"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810608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4A6F3-F2FF-4DAE-9D40-2E56E36BC1C1}"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2800969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13AC2E-34CB-4923-A0AD-7AC9697F5B09}"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212840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2784FD-2D8B-4FBD-8E14-41B2F7F56BC6}"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3992624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486912-C745-4616-A4F3-5BC69A417254}"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4176016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A9056A-315A-4B65-B9C7-8C8B409E4C16}" type="datetime1">
              <a:rPr lang="en-US" smtClean="0"/>
              <a:t>10/2/18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3920199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A06649-2354-46DF-A410-FB801BE3FEA8}" type="datetime1">
              <a:rPr lang="en-US" smtClean="0"/>
              <a:t>10/2/18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1935895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4E8167-2A08-4042-8928-63729DBD5560}" type="datetime1">
              <a:rPr lang="en-US" smtClean="0"/>
              <a:t>10/2/18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32862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04950-9DD9-4C47-909C-F5D6BF554651}" type="datetime1">
              <a:rPr lang="en-US" smtClean="0"/>
              <a:t>10/2/18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91838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E475E5-D5B4-49FD-9294-F219486C8768}" type="datetime1">
              <a:rPr lang="en-US" smtClean="0"/>
              <a:t>10/2/18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352668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96910A-20B9-4F1B-8383-AD5B7D00B12D}" type="datetime1">
              <a:rPr lang="en-US" smtClean="0"/>
              <a:t>10/2/18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A19D7-909E-46E2-871F-BB9115430A80}" type="slidenum">
              <a:rPr lang="en-US" smtClean="0"/>
              <a:t>‹#›</a:t>
            </a:fld>
            <a:endParaRPr lang="en-US"/>
          </a:p>
        </p:txBody>
      </p:sp>
    </p:spTree>
    <p:extLst>
      <p:ext uri="{BB962C8B-B14F-4D97-AF65-F5344CB8AC3E}">
        <p14:creationId xmlns:p14="http://schemas.microsoft.com/office/powerpoint/2010/main" val="11087816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231483-36C3-458C-9F83-4453BA1579ED}" type="datetime1">
              <a:rPr lang="en-US" smtClean="0"/>
              <a:t>10/2/18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A19D7-909E-46E2-871F-BB9115430A80}" type="slidenum">
              <a:rPr lang="en-US" smtClean="0"/>
              <a:t>‹#›</a:t>
            </a:fld>
            <a:endParaRPr lang="en-US"/>
          </a:p>
        </p:txBody>
      </p:sp>
    </p:spTree>
    <p:extLst>
      <p:ext uri="{BB962C8B-B14F-4D97-AF65-F5344CB8AC3E}">
        <p14:creationId xmlns:p14="http://schemas.microsoft.com/office/powerpoint/2010/main" val="4269863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kfn.org/" TargetMode="External"/><Relationship Id="rId3" Type="http://schemas.openxmlformats.org/officeDocument/2006/relationships/hyperlink" Target="https://www.nature.com/articles/sdata201618?"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blogs.technet.microsoft.com/machinelearning/2016/03/28/how-to-do-data-scienc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parser.com/blog/extract-data-scanned-documents-imag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ata.gov.my/data/ms_MY/dataset/2f7fb63c-feeb-41a2-9f6f-9b869e13bb01/resource/b198057c-99a2-4d1e-ba6c-d2bcef6bdf0a/download/pergerakan-pesawat-perdagangan-mengikut-lapangan-terbang-2013.xlsx" TargetMode="External"/><Relationship Id="rId3" Type="http://schemas.openxmlformats.org/officeDocument/2006/relationships/image" Target="../media/image3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1RGbPn9" TargetMode="Externa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inance.yahoo.com/quote/4715.KL/history?period1=1506856572&amp;period2=1538392572&amp;interval=1d&amp;filter=history&amp;frequency=1d" TargetMode="Externa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396qusza40orc.cloudfront.net/getdata/data/DATA.gov_NGAP.xlsx" TargetMode="Externa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r.no/place/Malaysia/Kuala_Lumpur/Kuala_Lumpur/forecast_hour_by_hour.xml" TargetMode="Externa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r-dir.com/reference/datasets.html" TargetMode="External"/><Relationship Id="rId4" Type="http://schemas.openxmlformats.org/officeDocument/2006/relationships/hyperlink" Target="https://www.springboard.com/blog/free-public-data-sets-data-science-project/" TargetMode="External"/><Relationship Id="rId1" Type="http://schemas.openxmlformats.org/officeDocument/2006/relationships/slideLayout" Target="../slideLayouts/slideLayout2.xml"/><Relationship Id="rId2" Type="http://schemas.openxmlformats.org/officeDocument/2006/relationships/hyperlink" Target="http://okfn.booktype.pro/spending-data-handbook/getting-clean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azure.microsoft.com/en-us/resources/videos/data-science-for-beginners-series-the-5-questions-data-science-answers/" TargetMode="External"/><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0609" y="5498124"/>
            <a:ext cx="9144000" cy="907440"/>
          </a:xfrm>
        </p:spPr>
        <p:txBody>
          <a:bodyPr>
            <a:normAutofit fontScale="90000"/>
          </a:bodyPr>
          <a:lstStyle/>
          <a:p>
            <a:r>
              <a:rPr lang="en-US" b="1" dirty="0" smtClean="0">
                <a:latin typeface="Century" panose="02040604050505020304" pitchFamily="18" charset="0"/>
              </a:rPr>
              <a:t>Finding &amp; Getting Data</a:t>
            </a:r>
            <a:endParaRPr lang="en-US" b="1" dirty="0">
              <a:latin typeface="Century" panose="02040604050505020304" pitchFamily="18" charset="0"/>
            </a:endParaRPr>
          </a:p>
        </p:txBody>
      </p:sp>
      <p:sp>
        <p:nvSpPr>
          <p:cNvPr id="3" name="Subtitle 2"/>
          <p:cNvSpPr>
            <a:spLocks noGrp="1"/>
          </p:cNvSpPr>
          <p:nvPr>
            <p:ph type="subTitle" idx="1"/>
          </p:nvPr>
        </p:nvSpPr>
        <p:spPr>
          <a:xfrm>
            <a:off x="1777218" y="619688"/>
            <a:ext cx="9144000" cy="646404"/>
          </a:xfrm>
        </p:spPr>
        <p:txBody>
          <a:bodyPr>
            <a:normAutofit fontScale="92500" lnSpcReduction="10000"/>
          </a:bodyPr>
          <a:lstStyle/>
          <a:p>
            <a:r>
              <a:rPr lang="en-US" sz="4800" b="1" dirty="0" smtClean="0">
                <a:latin typeface="Century" panose="02040604050505020304" pitchFamily="18" charset="0"/>
              </a:rPr>
              <a:t>WQD7001</a:t>
            </a:r>
            <a:endParaRPr lang="en-US" sz="4800" b="1"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2764887" y="1395046"/>
            <a:ext cx="6915444" cy="4067908"/>
          </a:xfrm>
          <a:prstGeom prst="ellipse">
            <a:avLst/>
          </a:prstGeom>
          <a:ln>
            <a:noFill/>
          </a:ln>
          <a:effectLst>
            <a:softEdge rad="112500"/>
          </a:effectLst>
        </p:spPr>
      </p:pic>
    </p:spTree>
    <p:extLst>
      <p:ext uri="{BB962C8B-B14F-4D97-AF65-F5344CB8AC3E}">
        <p14:creationId xmlns:p14="http://schemas.microsoft.com/office/powerpoint/2010/main" val="4239833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178"/>
            <a:ext cx="10515600" cy="1325563"/>
          </a:xfrm>
        </p:spPr>
        <p:txBody>
          <a:bodyPr/>
          <a:lstStyle/>
          <a:p>
            <a:pPr algn="ctr"/>
            <a:r>
              <a:rPr lang="en-US" b="1" dirty="0" smtClean="0">
                <a:solidFill>
                  <a:srgbClr val="002060"/>
                </a:solidFill>
              </a:rPr>
              <a:t>Data Processing Pipeline</a:t>
            </a:r>
            <a:endParaRPr lang="en-US" b="1" dirty="0">
              <a:solidFill>
                <a:srgbClr val="002060"/>
              </a:solidFill>
            </a:endParaRPr>
          </a:p>
        </p:txBody>
      </p:sp>
      <p:sp>
        <p:nvSpPr>
          <p:cNvPr id="3" name="Slide Number Placeholder 2"/>
          <p:cNvSpPr>
            <a:spLocks noGrp="1"/>
          </p:cNvSpPr>
          <p:nvPr>
            <p:ph type="sldNum" sz="quarter" idx="12"/>
          </p:nvPr>
        </p:nvSpPr>
        <p:spPr/>
        <p:txBody>
          <a:bodyPr/>
          <a:lstStyle/>
          <a:p>
            <a:fld id="{47AA19D7-909E-46E2-871F-BB9115430A80}" type="slidenum">
              <a:rPr lang="en-US" smtClean="0"/>
              <a:t>10</a:t>
            </a:fld>
            <a:endParaRPr lang="en-US"/>
          </a:p>
        </p:txBody>
      </p:sp>
      <p:pic>
        <p:nvPicPr>
          <p:cNvPr id="1028" name="Picture 4" descr="http://okfn.booktype.pro/spending-data-handbook/introduction/static/pipeline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120" y="1321142"/>
            <a:ext cx="8258175" cy="481012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583766" y="6321761"/>
            <a:ext cx="8332762" cy="369332"/>
          </a:xfrm>
          <a:prstGeom prst="rect">
            <a:avLst/>
          </a:prstGeom>
        </p:spPr>
        <p:txBody>
          <a:bodyPr wrap="square">
            <a:spAutoFit/>
          </a:bodyPr>
          <a:lstStyle/>
          <a:p>
            <a:r>
              <a:rPr lang="en-US" dirty="0"/>
              <a:t>http://okfn.booktype.pro/spending-data-handbook/getting-cleaning/</a:t>
            </a:r>
          </a:p>
        </p:txBody>
      </p:sp>
    </p:spTree>
    <p:extLst>
      <p:ext uri="{BB962C8B-B14F-4D97-AF65-F5344CB8AC3E}">
        <p14:creationId xmlns:p14="http://schemas.microsoft.com/office/powerpoint/2010/main" val="425837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70671"/>
          </a:xfrm>
        </p:spPr>
        <p:txBody>
          <a:bodyPr/>
          <a:lstStyle/>
          <a:p>
            <a:pPr algn="ctr"/>
            <a:r>
              <a:rPr lang="en-US" b="1" dirty="0" smtClean="0">
                <a:solidFill>
                  <a:srgbClr val="002060"/>
                </a:solidFill>
              </a:rPr>
              <a:t>Data Processing</a:t>
            </a:r>
            <a:endParaRPr lang="en-US" b="1" dirty="0">
              <a:solidFill>
                <a:srgbClr val="002060"/>
              </a:solidFill>
            </a:endParaRPr>
          </a:p>
        </p:txBody>
      </p:sp>
      <p:sp>
        <p:nvSpPr>
          <p:cNvPr id="3" name="Content Placeholder 2"/>
          <p:cNvSpPr>
            <a:spLocks noGrp="1"/>
          </p:cNvSpPr>
          <p:nvPr>
            <p:ph idx="1"/>
          </p:nvPr>
        </p:nvSpPr>
        <p:spPr>
          <a:xfrm>
            <a:off x="331762" y="1234782"/>
            <a:ext cx="11175609" cy="5264492"/>
          </a:xfrm>
        </p:spPr>
        <p:txBody>
          <a:bodyPr>
            <a:normAutofit fontScale="85000" lnSpcReduction="20000"/>
          </a:bodyPr>
          <a:lstStyle/>
          <a:p>
            <a:pPr marL="0" indent="0">
              <a:buNone/>
            </a:pPr>
            <a:r>
              <a:rPr lang="en-US" dirty="0" smtClean="0"/>
              <a:t>Almost all data processing involves the same set of incremental stages.</a:t>
            </a:r>
          </a:p>
          <a:p>
            <a:pPr marL="514350" indent="-514350" algn="just">
              <a:buFont typeface="+mj-lt"/>
              <a:buAutoNum type="arabicPeriod"/>
            </a:pPr>
            <a:r>
              <a:rPr lang="en-US" b="1" dirty="0" smtClean="0"/>
              <a:t>Acquisition</a:t>
            </a:r>
            <a:r>
              <a:rPr lang="en-US" dirty="0" smtClean="0"/>
              <a:t>. Data is gathered or new data is generated (</a:t>
            </a:r>
            <a:r>
              <a:rPr lang="en-US" dirty="0" err="1" smtClean="0"/>
              <a:t>e.g</a:t>
            </a:r>
            <a:r>
              <a:rPr lang="en-US" dirty="0" smtClean="0"/>
              <a:t> through a survey, observations, or experiments).</a:t>
            </a:r>
          </a:p>
          <a:p>
            <a:pPr marL="514350" indent="-514350" algn="just">
              <a:buFont typeface="+mj-lt"/>
              <a:buAutoNum type="arabicPeriod"/>
            </a:pPr>
            <a:r>
              <a:rPr lang="en-US" b="1" dirty="0" smtClean="0"/>
              <a:t>Extraction</a:t>
            </a:r>
            <a:r>
              <a:rPr lang="en-US" dirty="0" smtClean="0"/>
              <a:t>. Data is converted from whatever input format has been acquired (e.g. XLS files, PDFs, or even plain text documents) into a form that can be used for further processing and analysis. This often involves loading data into a database system like MySQL or PostgreSQL.</a:t>
            </a:r>
          </a:p>
          <a:p>
            <a:pPr marL="514350" indent="-514350" algn="just">
              <a:buFont typeface="+mj-lt"/>
              <a:buAutoNum type="arabicPeriod"/>
            </a:pPr>
            <a:r>
              <a:rPr lang="en-US" b="1" dirty="0" smtClean="0"/>
              <a:t>Cleaning and transformation</a:t>
            </a:r>
            <a:r>
              <a:rPr lang="en-US" dirty="0" smtClean="0"/>
              <a:t>. Errors, inconsistencies, and duplicates are removed from the data. You may also combine two different datasets into a single table at this stage.</a:t>
            </a:r>
          </a:p>
          <a:p>
            <a:pPr marL="514350" indent="-514350" algn="just">
              <a:buFont typeface="+mj-lt"/>
              <a:buAutoNum type="arabicPeriod"/>
            </a:pPr>
            <a:r>
              <a:rPr lang="en-US" b="1" dirty="0" smtClean="0"/>
              <a:t>Analysis</a:t>
            </a:r>
            <a:r>
              <a:rPr lang="en-US" dirty="0" smtClean="0"/>
              <a:t>. Data is analyzed to address the research question. We will not cover analysis in great detail in the Handbook—we assume that you are already the experts in working with your data and using e.g. economic models to answer your questions.</a:t>
            </a:r>
          </a:p>
          <a:p>
            <a:pPr marL="514350" indent="-514350" algn="just">
              <a:buFont typeface="+mj-lt"/>
              <a:buAutoNum type="arabicPeriod"/>
            </a:pPr>
            <a:r>
              <a:rPr lang="en-US" b="1" dirty="0" smtClean="0"/>
              <a:t>Presentation</a:t>
            </a:r>
            <a:r>
              <a:rPr lang="en-US" dirty="0" smtClean="0"/>
              <a:t>. The analysis of the data is presented in a form which is understandable to a particular audience and designed to achieve a particular outcome.</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11</a:t>
            </a:fld>
            <a:endParaRPr lang="en-US"/>
          </a:p>
        </p:txBody>
      </p:sp>
    </p:spTree>
    <p:extLst>
      <p:ext uri="{BB962C8B-B14F-4D97-AF65-F5344CB8AC3E}">
        <p14:creationId xmlns:p14="http://schemas.microsoft.com/office/powerpoint/2010/main" val="3169952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725"/>
            <a:ext cx="10515600" cy="1325563"/>
          </a:xfrm>
        </p:spPr>
        <p:txBody>
          <a:bodyPr/>
          <a:lstStyle/>
          <a:p>
            <a:pPr algn="ctr"/>
            <a:r>
              <a:rPr lang="en-US" b="1" dirty="0" smtClean="0">
                <a:solidFill>
                  <a:srgbClr val="002060"/>
                </a:solidFill>
              </a:rPr>
              <a:t>Big or Small? </a:t>
            </a:r>
            <a:br>
              <a:rPr lang="en-US" b="1" dirty="0" smtClean="0">
                <a:solidFill>
                  <a:srgbClr val="002060"/>
                </a:solidFill>
              </a:rPr>
            </a:br>
            <a:r>
              <a:rPr lang="en-US" b="1" dirty="0" smtClean="0">
                <a:solidFill>
                  <a:srgbClr val="002060"/>
                </a:solidFill>
              </a:rPr>
              <a:t>You need the RIGHT data</a:t>
            </a:r>
            <a:endParaRPr lang="en-US" b="1" dirty="0">
              <a:solidFill>
                <a:srgbClr val="002060"/>
              </a:solidFill>
            </a:endParaRPr>
          </a:p>
        </p:txBody>
      </p:sp>
      <p:sp>
        <p:nvSpPr>
          <p:cNvPr id="3" name="Content Placeholder 2"/>
          <p:cNvSpPr>
            <a:spLocks noGrp="1"/>
          </p:cNvSpPr>
          <p:nvPr>
            <p:ph idx="1"/>
          </p:nvPr>
        </p:nvSpPr>
        <p:spPr>
          <a:xfrm>
            <a:off x="333520" y="1531572"/>
            <a:ext cx="6376770" cy="3070883"/>
          </a:xfrm>
          <a:solidFill>
            <a:schemeClr val="accent4">
              <a:lumMod val="20000"/>
              <a:lumOff val="80000"/>
            </a:schemeClr>
          </a:solidFill>
        </p:spPr>
        <p:txBody>
          <a:bodyPr>
            <a:normAutofit lnSpcReduction="10000"/>
          </a:bodyPr>
          <a:lstStyle/>
          <a:p>
            <a:pPr marL="0" indent="0">
              <a:buNone/>
            </a:pPr>
            <a:r>
              <a:rPr lang="en-US" sz="3200" dirty="0" smtClean="0"/>
              <a:t>“The data may not contain the answer. The combination of some data and an aching desire for an answer does not ensure that a reasonable answer can be extracted from a given body of data …” </a:t>
            </a:r>
          </a:p>
          <a:p>
            <a:pPr marL="0" indent="0" algn="r">
              <a:buNone/>
            </a:pPr>
            <a:r>
              <a:rPr lang="en-US" sz="3200" dirty="0" smtClean="0"/>
              <a:t>John Tukey (</a:t>
            </a:r>
            <a:r>
              <a:rPr lang="en-US" sz="3200" dirty="0" err="1" smtClean="0"/>
              <a:t>Wikiquote</a:t>
            </a:r>
            <a:r>
              <a:rPr lang="en-US" sz="3200" dirty="0" smtClean="0"/>
              <a:t>)</a:t>
            </a:r>
            <a:endParaRPr lang="en-US" sz="3200" dirty="0"/>
          </a:p>
        </p:txBody>
      </p:sp>
      <p:pic>
        <p:nvPicPr>
          <p:cNvPr id="4" name="Picture 3"/>
          <p:cNvPicPr>
            <a:picLocks noChangeAspect="1"/>
          </p:cNvPicPr>
          <p:nvPr/>
        </p:nvPicPr>
        <p:blipFill>
          <a:blip r:embed="rId2"/>
          <a:stretch>
            <a:fillRect/>
          </a:stretch>
        </p:blipFill>
        <p:spPr>
          <a:xfrm>
            <a:off x="431994" y="4800544"/>
            <a:ext cx="1624530" cy="1976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p:cNvSpPr/>
          <p:nvPr/>
        </p:nvSpPr>
        <p:spPr>
          <a:xfrm>
            <a:off x="2139251" y="5387007"/>
            <a:ext cx="3651128" cy="954107"/>
          </a:xfrm>
          <a:prstGeom prst="rect">
            <a:avLst/>
          </a:prstGeom>
        </p:spPr>
        <p:txBody>
          <a:bodyPr wrap="none">
            <a:spAutoFit/>
          </a:bodyPr>
          <a:lstStyle/>
          <a:p>
            <a:r>
              <a:rPr lang="en-US" sz="2800" dirty="0"/>
              <a:t>John Tukey (1915-2000</a:t>
            </a:r>
            <a:r>
              <a:rPr lang="en-US" sz="2800" dirty="0" smtClean="0"/>
              <a:t>)</a:t>
            </a:r>
          </a:p>
          <a:p>
            <a:r>
              <a:rPr lang="en-US" sz="2800" dirty="0" smtClean="0"/>
              <a:t>American Statistician</a:t>
            </a:r>
            <a:endParaRPr lang="en-US" sz="2800" dirty="0"/>
          </a:p>
        </p:txBody>
      </p:sp>
      <p:sp>
        <p:nvSpPr>
          <p:cNvPr id="6" name="Rectangle 5"/>
          <p:cNvSpPr/>
          <p:nvPr/>
        </p:nvSpPr>
        <p:spPr>
          <a:xfrm>
            <a:off x="7313514" y="1346181"/>
            <a:ext cx="4334841" cy="523220"/>
          </a:xfrm>
          <a:prstGeom prst="rect">
            <a:avLst/>
          </a:prstGeom>
          <a:solidFill>
            <a:schemeClr val="accent4">
              <a:lumMod val="60000"/>
              <a:lumOff val="40000"/>
            </a:schemeClr>
          </a:solidFill>
        </p:spPr>
        <p:txBody>
          <a:bodyPr wrap="none">
            <a:spAutoFit/>
          </a:bodyPr>
          <a:lstStyle/>
          <a:p>
            <a:r>
              <a:rPr lang="en-US" sz="2800" b="1" dirty="0" smtClean="0"/>
              <a:t>Big-data </a:t>
            </a:r>
            <a:r>
              <a:rPr lang="en-US" sz="2800" b="1" dirty="0"/>
              <a:t>success </a:t>
            </a:r>
            <a:r>
              <a:rPr lang="en-US" sz="2800" b="1" dirty="0" smtClean="0"/>
              <a:t>story UBER</a:t>
            </a:r>
            <a:endParaRPr lang="en-US" sz="2800" b="1" dirty="0"/>
          </a:p>
        </p:txBody>
      </p:sp>
      <p:sp>
        <p:nvSpPr>
          <p:cNvPr id="7" name="Rectangle 6"/>
          <p:cNvSpPr/>
          <p:nvPr/>
        </p:nvSpPr>
        <p:spPr>
          <a:xfrm>
            <a:off x="7020742" y="1944964"/>
            <a:ext cx="4920383" cy="4832092"/>
          </a:xfrm>
          <a:prstGeom prst="rect">
            <a:avLst/>
          </a:prstGeom>
          <a:ln>
            <a:solidFill>
              <a:schemeClr val="accent2"/>
            </a:solidFill>
          </a:ln>
        </p:spPr>
        <p:txBody>
          <a:bodyPr wrap="square">
            <a:spAutoFit/>
          </a:bodyPr>
          <a:lstStyle/>
          <a:p>
            <a:pPr marL="285750" indent="-285750">
              <a:buFont typeface="Arial" panose="020B0604020202020204" pitchFamily="34" charset="0"/>
              <a:buChar char="•"/>
            </a:pPr>
            <a:r>
              <a:rPr lang="en-US" sz="2800" dirty="0"/>
              <a:t>Uber’s success isn’t a function of the big data it collects. </a:t>
            </a:r>
            <a:endParaRPr lang="en-US" sz="2800" dirty="0" smtClean="0"/>
          </a:p>
          <a:p>
            <a:pPr marL="285750" indent="-285750">
              <a:buFont typeface="Arial" panose="020B0604020202020204" pitchFamily="34" charset="0"/>
              <a:buChar char="•"/>
            </a:pPr>
            <a:r>
              <a:rPr lang="en-US" sz="2800" dirty="0" smtClean="0"/>
              <a:t>That </a:t>
            </a:r>
            <a:r>
              <a:rPr lang="en-US" sz="2800" dirty="0"/>
              <a:t>big data has enabled the company to enter new markets and fulfill new jobs in the lives of its customers. </a:t>
            </a:r>
            <a:endParaRPr lang="en-US" sz="2800" dirty="0" smtClean="0"/>
          </a:p>
          <a:p>
            <a:pPr marL="285750" indent="-285750">
              <a:buFont typeface="Arial" panose="020B0604020202020204" pitchFamily="34" charset="0"/>
              <a:buChar char="•"/>
            </a:pPr>
            <a:r>
              <a:rPr lang="en-US" sz="2800" dirty="0" smtClean="0"/>
              <a:t>Uber’s </a:t>
            </a:r>
            <a:r>
              <a:rPr lang="en-US" sz="2800" dirty="0"/>
              <a:t>success results from something very different: the small, right data it needed to do something very simple — dispatch cars.</a:t>
            </a:r>
          </a:p>
        </p:txBody>
      </p:sp>
      <p:sp>
        <p:nvSpPr>
          <p:cNvPr id="8" name="Slide Number Placeholder 7"/>
          <p:cNvSpPr>
            <a:spLocks noGrp="1"/>
          </p:cNvSpPr>
          <p:nvPr>
            <p:ph type="sldNum" sz="quarter" idx="12"/>
          </p:nvPr>
        </p:nvSpPr>
        <p:spPr/>
        <p:txBody>
          <a:bodyPr/>
          <a:lstStyle/>
          <a:p>
            <a:fld id="{47AA19D7-909E-46E2-871F-BB9115430A80}" type="slidenum">
              <a:rPr lang="en-US" smtClean="0"/>
              <a:t>12</a:t>
            </a:fld>
            <a:endParaRPr lang="en-US"/>
          </a:p>
        </p:txBody>
      </p:sp>
    </p:spTree>
    <p:extLst>
      <p:ext uri="{BB962C8B-B14F-4D97-AF65-F5344CB8AC3E}">
        <p14:creationId xmlns:p14="http://schemas.microsoft.com/office/powerpoint/2010/main" val="2773320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4072" t="25626" r="15977" b="15913"/>
          <a:stretch/>
        </p:blipFill>
        <p:spPr>
          <a:xfrm>
            <a:off x="2308381" y="1519311"/>
            <a:ext cx="6499274" cy="4276578"/>
          </a:xfrm>
          <a:prstGeom prst="rect">
            <a:avLst/>
          </a:prstGeom>
        </p:spPr>
      </p:pic>
      <p:sp>
        <p:nvSpPr>
          <p:cNvPr id="5" name="Rectangle 4"/>
          <p:cNvSpPr/>
          <p:nvPr/>
        </p:nvSpPr>
        <p:spPr>
          <a:xfrm>
            <a:off x="1571754" y="88011"/>
            <a:ext cx="5999656" cy="769441"/>
          </a:xfrm>
          <a:prstGeom prst="rect">
            <a:avLst/>
          </a:prstGeom>
        </p:spPr>
        <p:txBody>
          <a:bodyPr wrap="none">
            <a:spAutoFit/>
          </a:bodyPr>
          <a:lstStyle/>
          <a:p>
            <a:r>
              <a:rPr lang="en-US" sz="4400" b="1" dirty="0">
                <a:solidFill>
                  <a:srgbClr val="002060"/>
                </a:solidFill>
                <a:latin typeface="Calibri Light" panose="020F0302020204030204"/>
                <a:ea typeface="+mj-ea"/>
                <a:cs typeface="+mj-cs"/>
              </a:rPr>
              <a:t>Data Literacy – Data Types</a:t>
            </a:r>
            <a:endParaRPr lang="en-US" dirty="0">
              <a:solidFill>
                <a:srgbClr val="002060"/>
              </a:solidFill>
            </a:endParaRPr>
          </a:p>
        </p:txBody>
      </p:sp>
      <p:pic>
        <p:nvPicPr>
          <p:cNvPr id="6" name="Picture 5"/>
          <p:cNvPicPr>
            <a:picLocks noChangeAspect="1"/>
          </p:cNvPicPr>
          <p:nvPr/>
        </p:nvPicPr>
        <p:blipFill rotWithShape="1">
          <a:blip r:embed="rId3"/>
          <a:srcRect l="54937" t="58125" r="19871" b="33990"/>
          <a:stretch/>
        </p:blipFill>
        <p:spPr>
          <a:xfrm>
            <a:off x="5583170" y="991771"/>
            <a:ext cx="3277772" cy="576775"/>
          </a:xfrm>
          <a:prstGeom prst="rect">
            <a:avLst/>
          </a:prstGeom>
        </p:spPr>
      </p:pic>
      <p:sp>
        <p:nvSpPr>
          <p:cNvPr id="7" name="TextBox 6"/>
          <p:cNvSpPr txBox="1"/>
          <p:nvPr/>
        </p:nvSpPr>
        <p:spPr>
          <a:xfrm>
            <a:off x="8807655" y="991771"/>
            <a:ext cx="2363373" cy="646331"/>
          </a:xfrm>
          <a:prstGeom prst="rect">
            <a:avLst/>
          </a:prstGeom>
          <a:noFill/>
        </p:spPr>
        <p:txBody>
          <a:bodyPr wrap="square" rtlCol="0">
            <a:spAutoFit/>
          </a:bodyPr>
          <a:lstStyle/>
          <a:p>
            <a:r>
              <a:rPr lang="en-US" dirty="0" err="1" smtClean="0"/>
              <a:t>Eg</a:t>
            </a:r>
            <a:r>
              <a:rPr lang="en-US" dirty="0" smtClean="0"/>
              <a:t> Base salary, unit sales, post codes</a:t>
            </a:r>
            <a:endParaRPr lang="en-US" dirty="0"/>
          </a:p>
        </p:txBody>
      </p:sp>
      <p:pic>
        <p:nvPicPr>
          <p:cNvPr id="8" name="Picture 7"/>
          <p:cNvPicPr>
            <a:picLocks noChangeAspect="1"/>
          </p:cNvPicPr>
          <p:nvPr/>
        </p:nvPicPr>
        <p:blipFill rotWithShape="1">
          <a:blip r:embed="rId4"/>
          <a:srcRect l="55046" t="52548" r="17708" b="38798"/>
          <a:stretch/>
        </p:blipFill>
        <p:spPr>
          <a:xfrm>
            <a:off x="8793586" y="2164859"/>
            <a:ext cx="3398414" cy="633047"/>
          </a:xfrm>
          <a:prstGeom prst="rect">
            <a:avLst/>
          </a:prstGeom>
        </p:spPr>
      </p:pic>
      <p:sp>
        <p:nvSpPr>
          <p:cNvPr id="9" name="Rectangle 8"/>
          <p:cNvSpPr/>
          <p:nvPr/>
        </p:nvSpPr>
        <p:spPr>
          <a:xfrm>
            <a:off x="8793586" y="4219360"/>
            <a:ext cx="3121749" cy="1077218"/>
          </a:xfrm>
          <a:prstGeom prst="rect">
            <a:avLst/>
          </a:prstGeom>
        </p:spPr>
        <p:txBody>
          <a:bodyPr wrap="square">
            <a:spAutoFit/>
          </a:bodyPr>
          <a:lstStyle/>
          <a:p>
            <a:r>
              <a:rPr lang="en-US" sz="1600" dirty="0" smtClean="0"/>
              <a:t>Data that is used to structure and constrain other data, typically stable information with a known set of values that rarely change.</a:t>
            </a:r>
            <a:endParaRPr lang="en-US" sz="1600" dirty="0"/>
          </a:p>
        </p:txBody>
      </p:sp>
      <p:sp>
        <p:nvSpPr>
          <p:cNvPr id="10" name="Rectangle 9"/>
          <p:cNvSpPr/>
          <p:nvPr/>
        </p:nvSpPr>
        <p:spPr>
          <a:xfrm>
            <a:off x="8860942" y="5207679"/>
            <a:ext cx="3185167" cy="338554"/>
          </a:xfrm>
          <a:prstGeom prst="rect">
            <a:avLst/>
          </a:prstGeom>
        </p:spPr>
        <p:txBody>
          <a:bodyPr wrap="none">
            <a:spAutoFit/>
          </a:bodyPr>
          <a:lstStyle/>
          <a:p>
            <a:pPr marL="285750" indent="-285750">
              <a:buFont typeface="Arial" panose="020B0604020202020204" pitchFamily="34" charset="0"/>
              <a:buChar char="•"/>
            </a:pPr>
            <a:r>
              <a:rPr lang="en-US" sz="1600" dirty="0" smtClean="0"/>
              <a:t>A list of valid states for a country</a:t>
            </a:r>
            <a:endParaRPr lang="en-US" sz="1600" dirty="0"/>
          </a:p>
        </p:txBody>
      </p:sp>
      <p:sp>
        <p:nvSpPr>
          <p:cNvPr id="11" name="Rectangle 10"/>
          <p:cNvSpPr/>
          <p:nvPr/>
        </p:nvSpPr>
        <p:spPr>
          <a:xfrm>
            <a:off x="8860942" y="5457335"/>
            <a:ext cx="2151230" cy="338554"/>
          </a:xfrm>
          <a:prstGeom prst="rect">
            <a:avLst/>
          </a:prstGeom>
        </p:spPr>
        <p:txBody>
          <a:bodyPr wrap="none">
            <a:spAutoFit/>
          </a:bodyPr>
          <a:lstStyle/>
          <a:p>
            <a:pPr marL="285750" indent="-285750">
              <a:buFont typeface="Arial" panose="020B0604020202020204" pitchFamily="34" charset="0"/>
              <a:buChar char="•"/>
            </a:pPr>
            <a:r>
              <a:rPr lang="en-US" sz="1600" dirty="0" smtClean="0"/>
              <a:t>Constants such as PI</a:t>
            </a:r>
            <a:endParaRPr lang="en-US" sz="1600" dirty="0"/>
          </a:p>
        </p:txBody>
      </p:sp>
      <p:sp>
        <p:nvSpPr>
          <p:cNvPr id="12" name="Rectangle 11"/>
          <p:cNvSpPr/>
          <p:nvPr/>
        </p:nvSpPr>
        <p:spPr>
          <a:xfrm>
            <a:off x="8860942" y="5682883"/>
            <a:ext cx="3185167" cy="584775"/>
          </a:xfrm>
          <a:prstGeom prst="rect">
            <a:avLst/>
          </a:prstGeom>
        </p:spPr>
        <p:txBody>
          <a:bodyPr wrap="square">
            <a:spAutoFit/>
          </a:bodyPr>
          <a:lstStyle/>
          <a:p>
            <a:pPr marL="285750" indent="-285750">
              <a:buFont typeface="Arial" panose="020B0604020202020204" pitchFamily="34" charset="0"/>
              <a:buChar char="•"/>
            </a:pPr>
            <a:r>
              <a:rPr lang="en-US" sz="1600" dirty="0" smtClean="0"/>
              <a:t>List of valid months and days of the week</a:t>
            </a:r>
            <a:endParaRPr lang="en-US" sz="1600" dirty="0"/>
          </a:p>
        </p:txBody>
      </p:sp>
      <p:sp>
        <p:nvSpPr>
          <p:cNvPr id="13" name="Rectangle 12"/>
          <p:cNvSpPr/>
          <p:nvPr/>
        </p:nvSpPr>
        <p:spPr>
          <a:xfrm>
            <a:off x="5734084" y="6099665"/>
            <a:ext cx="2975943" cy="369332"/>
          </a:xfrm>
          <a:prstGeom prst="rect">
            <a:avLst/>
          </a:prstGeom>
        </p:spPr>
        <p:txBody>
          <a:bodyPr wrap="none">
            <a:spAutoFit/>
          </a:bodyPr>
          <a:lstStyle/>
          <a:p>
            <a:r>
              <a:rPr lang="en-US" dirty="0" smtClean="0"/>
              <a:t>Data that hasn't be processed</a:t>
            </a:r>
            <a:endParaRPr lang="en-US" dirty="0"/>
          </a:p>
        </p:txBody>
      </p:sp>
      <p:cxnSp>
        <p:nvCxnSpPr>
          <p:cNvPr id="15" name="Straight Arrow Connector 14"/>
          <p:cNvCxnSpPr/>
          <p:nvPr/>
        </p:nvCxnSpPr>
        <p:spPr>
          <a:xfrm>
            <a:off x="7571410" y="4997128"/>
            <a:ext cx="0" cy="111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170345" y="4525086"/>
            <a:ext cx="6905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8102989" y="2477354"/>
            <a:ext cx="6905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7222055" y="1394060"/>
            <a:ext cx="0" cy="498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793586" y="3255976"/>
            <a:ext cx="3090141" cy="369332"/>
          </a:xfrm>
          <a:prstGeom prst="rect">
            <a:avLst/>
          </a:prstGeom>
        </p:spPr>
        <p:txBody>
          <a:bodyPr wrap="none">
            <a:spAutoFit/>
          </a:bodyPr>
          <a:lstStyle/>
          <a:p>
            <a:r>
              <a:rPr lang="en-US" dirty="0" smtClean="0"/>
              <a:t>Data that describes other data.</a:t>
            </a:r>
            <a:endParaRPr lang="en-US" dirty="0"/>
          </a:p>
        </p:txBody>
      </p:sp>
      <p:cxnSp>
        <p:nvCxnSpPr>
          <p:cNvPr id="24" name="Straight Arrow Connector 23"/>
          <p:cNvCxnSpPr/>
          <p:nvPr/>
        </p:nvCxnSpPr>
        <p:spPr>
          <a:xfrm flipV="1">
            <a:off x="8180999" y="3459730"/>
            <a:ext cx="6905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rot="16200000">
            <a:off x="-1262451" y="3297385"/>
            <a:ext cx="4381008"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All About Data</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Slide Number Placeholder 2"/>
          <p:cNvSpPr>
            <a:spLocks noGrp="1"/>
          </p:cNvSpPr>
          <p:nvPr>
            <p:ph type="sldNum" sz="quarter" idx="12"/>
          </p:nvPr>
        </p:nvSpPr>
        <p:spPr/>
        <p:txBody>
          <a:bodyPr/>
          <a:lstStyle/>
          <a:p>
            <a:fld id="{47AA19D7-909E-46E2-871F-BB9115430A80}" type="slidenum">
              <a:rPr lang="en-US" smtClean="0"/>
              <a:t>13</a:t>
            </a:fld>
            <a:endParaRPr lang="en-US"/>
          </a:p>
        </p:txBody>
      </p:sp>
      <p:sp>
        <p:nvSpPr>
          <p:cNvPr id="14" name="Rectangle 13"/>
          <p:cNvSpPr/>
          <p:nvPr/>
        </p:nvSpPr>
        <p:spPr>
          <a:xfrm>
            <a:off x="122880" y="6099665"/>
            <a:ext cx="3310959" cy="584775"/>
          </a:xfrm>
          <a:prstGeom prst="rect">
            <a:avLst/>
          </a:prstGeom>
        </p:spPr>
        <p:txBody>
          <a:bodyPr wrap="square">
            <a:spAutoFit/>
          </a:bodyPr>
          <a:lstStyle/>
          <a:p>
            <a:r>
              <a:rPr lang="en-US" sz="1600" dirty="0" smtClean="0"/>
              <a:t>Business </a:t>
            </a:r>
            <a:r>
              <a:rPr lang="en-US" sz="1600" dirty="0"/>
              <a:t>objects which are agreed on and shared across the enterprise</a:t>
            </a:r>
          </a:p>
        </p:txBody>
      </p:sp>
      <p:cxnSp>
        <p:nvCxnSpPr>
          <p:cNvPr id="18" name="Straight Connector 17"/>
          <p:cNvCxnSpPr>
            <a:stCxn id="14" idx="0"/>
            <a:endCxn id="14" idx="0"/>
          </p:cNvCxnSpPr>
          <p:nvPr/>
        </p:nvCxnSpPr>
        <p:spPr>
          <a:xfrm>
            <a:off x="1778360" y="60996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778359" y="3459730"/>
            <a:ext cx="1" cy="2639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778359" y="3440642"/>
            <a:ext cx="641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571410" y="315918"/>
            <a:ext cx="3409844" cy="369332"/>
          </a:xfrm>
          <a:prstGeom prst="rect">
            <a:avLst/>
          </a:prstGeom>
        </p:spPr>
        <p:txBody>
          <a:bodyPr wrap="none">
            <a:spAutoFit/>
          </a:bodyPr>
          <a:lstStyle/>
          <a:p>
            <a:r>
              <a:rPr lang="en-US" dirty="0"/>
              <a:t>https://simplicable.com/new/data</a:t>
            </a:r>
          </a:p>
        </p:txBody>
      </p:sp>
    </p:spTree>
    <p:extLst>
      <p:ext uri="{BB962C8B-B14F-4D97-AF65-F5344CB8AC3E}">
        <p14:creationId xmlns:p14="http://schemas.microsoft.com/office/powerpoint/2010/main" val="875126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smtClean="0">
                <a:solidFill>
                  <a:srgbClr val="002060"/>
                </a:solidFill>
              </a:rPr>
              <a:t>Data Literacy – Data Types</a:t>
            </a:r>
            <a:endParaRPr lang="en-US" b="1" dirty="0">
              <a:solidFill>
                <a:srgbClr val="002060"/>
              </a:solidFill>
            </a:endParaRPr>
          </a:p>
        </p:txBody>
      </p:sp>
      <p:sp>
        <p:nvSpPr>
          <p:cNvPr id="3" name="Content Placeholder 2"/>
          <p:cNvSpPr>
            <a:spLocks noGrp="1"/>
          </p:cNvSpPr>
          <p:nvPr>
            <p:ph idx="1"/>
          </p:nvPr>
        </p:nvSpPr>
        <p:spPr>
          <a:xfrm>
            <a:off x="633046" y="1167619"/>
            <a:ext cx="10720754" cy="1659988"/>
          </a:xfrm>
        </p:spPr>
        <p:txBody>
          <a:bodyPr>
            <a:noAutofit/>
          </a:bodyPr>
          <a:lstStyle/>
          <a:p>
            <a:pPr algn="just">
              <a:spcBef>
                <a:spcPts val="0"/>
              </a:spcBef>
            </a:pPr>
            <a:r>
              <a:rPr lang="en-US" sz="2400" b="1" dirty="0" smtClean="0"/>
              <a:t>Qualitative data </a:t>
            </a:r>
            <a:r>
              <a:rPr lang="en-US" sz="2400" dirty="0" smtClean="0"/>
              <a:t>- everything that refers to the quality of something: a description of colors, the texture and feel of an object, a description of experiences, and an interview are all qualitative data.</a:t>
            </a:r>
          </a:p>
          <a:p>
            <a:pPr marL="0" indent="0" algn="just">
              <a:spcBef>
                <a:spcPts val="0"/>
              </a:spcBef>
              <a:buNone/>
            </a:pPr>
            <a:endParaRPr lang="en-US" sz="2400" dirty="0" smtClean="0"/>
          </a:p>
          <a:p>
            <a:pPr algn="just">
              <a:spcBef>
                <a:spcPts val="0"/>
              </a:spcBef>
            </a:pPr>
            <a:r>
              <a:rPr lang="en-US" sz="2400" b="1" dirty="0" smtClean="0"/>
              <a:t>Quantitative data </a:t>
            </a:r>
            <a:r>
              <a:rPr lang="en-US" sz="2400" dirty="0" smtClean="0"/>
              <a:t>- data that refers to a number, e.g. the number of golf balls, the size, the price, a score on a test, etc.</a:t>
            </a:r>
          </a:p>
          <a:p>
            <a:pPr marL="0" indent="0" algn="just">
              <a:spcBef>
                <a:spcPts val="0"/>
              </a:spcBef>
              <a:buNone/>
            </a:pPr>
            <a:endParaRPr lang="en-US" sz="2000" dirty="0" smtClean="0"/>
          </a:p>
        </p:txBody>
      </p:sp>
      <p:pic>
        <p:nvPicPr>
          <p:cNvPr id="4" name="Picture 3"/>
          <p:cNvPicPr>
            <a:picLocks noChangeAspect="1"/>
          </p:cNvPicPr>
          <p:nvPr/>
        </p:nvPicPr>
        <p:blipFill>
          <a:blip r:embed="rId2"/>
          <a:stretch>
            <a:fillRect/>
          </a:stretch>
        </p:blipFill>
        <p:spPr>
          <a:xfrm>
            <a:off x="2037523" y="3407810"/>
            <a:ext cx="6866338" cy="3260275"/>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t>14</a:t>
            </a:fld>
            <a:endParaRPr lang="en-US"/>
          </a:p>
        </p:txBody>
      </p:sp>
    </p:spTree>
    <p:extLst>
      <p:ext uri="{BB962C8B-B14F-4D97-AF65-F5344CB8AC3E}">
        <p14:creationId xmlns:p14="http://schemas.microsoft.com/office/powerpoint/2010/main" val="454805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1644"/>
          </a:xfrm>
        </p:spPr>
        <p:txBody>
          <a:bodyPr>
            <a:normAutofit fontScale="90000"/>
          </a:bodyPr>
          <a:lstStyle/>
          <a:p>
            <a:pPr lvl="0" algn="ctr">
              <a:lnSpc>
                <a:spcPct val="100000"/>
              </a:lnSpc>
              <a:spcBef>
                <a:spcPts val="0"/>
              </a:spcBef>
            </a:pPr>
            <a:r>
              <a:rPr lang="en-US" sz="4900" b="1" dirty="0">
                <a:solidFill>
                  <a:srgbClr val="002060"/>
                </a:solidFill>
                <a:latin typeface="+mn-lt"/>
                <a:ea typeface="+mn-ea"/>
                <a:cs typeface="+mn-cs"/>
              </a:rPr>
              <a:t>Data Literacy – Data Types</a:t>
            </a:r>
            <a:r>
              <a:rPr lang="en-US" sz="1800" dirty="0">
                <a:solidFill>
                  <a:srgbClr val="002060"/>
                </a:solidFill>
                <a:latin typeface="+mn-lt"/>
                <a:ea typeface="+mn-ea"/>
                <a:cs typeface="+mn-cs"/>
              </a:rPr>
              <a:t/>
            </a:r>
            <a:br>
              <a:rPr lang="en-US" sz="1800" dirty="0">
                <a:solidFill>
                  <a:srgbClr val="002060"/>
                </a:solidFill>
                <a:latin typeface="+mn-lt"/>
                <a:ea typeface="+mn-ea"/>
                <a:cs typeface="+mn-cs"/>
              </a:rPr>
            </a:br>
            <a:endParaRPr lang="en-US" dirty="0">
              <a:solidFill>
                <a:srgbClr val="002060"/>
              </a:solidFill>
              <a:latin typeface="+mn-lt"/>
            </a:endParaRPr>
          </a:p>
        </p:txBody>
      </p:sp>
      <p:sp>
        <p:nvSpPr>
          <p:cNvPr id="3" name="Content Placeholder 2"/>
          <p:cNvSpPr>
            <a:spLocks noGrp="1"/>
          </p:cNvSpPr>
          <p:nvPr>
            <p:ph idx="1"/>
          </p:nvPr>
        </p:nvSpPr>
        <p:spPr>
          <a:xfrm>
            <a:off x="275493" y="1434906"/>
            <a:ext cx="7616482" cy="4351338"/>
          </a:xfrm>
        </p:spPr>
        <p:txBody>
          <a:bodyPr>
            <a:normAutofit fontScale="92500" lnSpcReduction="20000"/>
          </a:bodyPr>
          <a:lstStyle/>
          <a:p>
            <a:pPr algn="just">
              <a:spcBef>
                <a:spcPts val="0"/>
              </a:spcBef>
            </a:pPr>
            <a:r>
              <a:rPr lang="en-US" b="1" dirty="0"/>
              <a:t>Categorical data </a:t>
            </a:r>
            <a:r>
              <a:rPr lang="en-US" dirty="0"/>
              <a:t>puts the item </a:t>
            </a:r>
            <a:r>
              <a:rPr lang="en-US" dirty="0" smtClean="0"/>
              <a:t>we describe into </a:t>
            </a:r>
            <a:r>
              <a:rPr lang="en-US" dirty="0"/>
              <a:t>a category. </a:t>
            </a:r>
            <a:endParaRPr lang="en-US" dirty="0" smtClean="0"/>
          </a:p>
          <a:p>
            <a:pPr lvl="1" algn="just">
              <a:spcBef>
                <a:spcPts val="0"/>
              </a:spcBef>
            </a:pPr>
            <a:r>
              <a:rPr lang="en-US" dirty="0" smtClean="0"/>
              <a:t>For example</a:t>
            </a:r>
            <a:r>
              <a:rPr lang="en-US" dirty="0"/>
              <a:t>, </a:t>
            </a:r>
            <a:r>
              <a:rPr lang="en-US" dirty="0" smtClean="0"/>
              <a:t>an item can categorized as “new”, "used</a:t>
            </a:r>
            <a:r>
              <a:rPr lang="en-US" dirty="0"/>
              <a:t>" </a:t>
            </a:r>
            <a:r>
              <a:rPr lang="en-US" dirty="0" smtClean="0"/>
              <a:t>or “broken”. </a:t>
            </a:r>
          </a:p>
          <a:p>
            <a:pPr marL="457200" lvl="1" indent="0" algn="just">
              <a:spcBef>
                <a:spcPts val="0"/>
              </a:spcBef>
              <a:buNone/>
            </a:pPr>
            <a:endParaRPr lang="en-US" dirty="0"/>
          </a:p>
          <a:p>
            <a:pPr algn="just">
              <a:spcBef>
                <a:spcPts val="0"/>
              </a:spcBef>
            </a:pPr>
            <a:r>
              <a:rPr lang="en-US" b="1" dirty="0"/>
              <a:t>Discrete data </a:t>
            </a:r>
            <a:r>
              <a:rPr lang="en-US" dirty="0"/>
              <a:t>is based on counts. Only a finite number of values is possible, and the values cannot be subdivided meaningfully</a:t>
            </a:r>
            <a:r>
              <a:rPr lang="en-US" dirty="0" smtClean="0"/>
              <a:t>. </a:t>
            </a:r>
          </a:p>
          <a:p>
            <a:pPr lvl="1" algn="just">
              <a:spcBef>
                <a:spcPts val="0"/>
              </a:spcBef>
            </a:pPr>
            <a:r>
              <a:rPr lang="en-US" dirty="0" smtClean="0"/>
              <a:t>Examples </a:t>
            </a:r>
            <a:r>
              <a:rPr lang="en-US" dirty="0"/>
              <a:t>are scores in </a:t>
            </a:r>
            <a:r>
              <a:rPr lang="en-US" dirty="0" smtClean="0"/>
              <a:t>tests, head count, shoe sizes or number </a:t>
            </a:r>
            <a:r>
              <a:rPr lang="en-US" dirty="0"/>
              <a:t>of languages a person </a:t>
            </a:r>
            <a:r>
              <a:rPr lang="en-US" dirty="0" smtClean="0"/>
              <a:t>speaks.</a:t>
            </a:r>
            <a:endParaRPr lang="en-US" dirty="0"/>
          </a:p>
          <a:p>
            <a:pPr algn="just">
              <a:spcBef>
                <a:spcPts val="0"/>
              </a:spcBef>
            </a:pPr>
            <a:endParaRPr lang="en-US" dirty="0"/>
          </a:p>
          <a:p>
            <a:pPr algn="just">
              <a:spcBef>
                <a:spcPts val="0"/>
              </a:spcBef>
            </a:pPr>
            <a:r>
              <a:rPr lang="en-US" b="1" dirty="0"/>
              <a:t>Continuous data </a:t>
            </a:r>
            <a:r>
              <a:rPr lang="en-US" dirty="0"/>
              <a:t>is numerical data with a continuous range. </a:t>
            </a:r>
            <a:r>
              <a:rPr lang="en-US" dirty="0" smtClean="0"/>
              <a:t>It can </a:t>
            </a:r>
            <a:r>
              <a:rPr lang="en-US" dirty="0"/>
              <a:t>take any value (within a range</a:t>
            </a:r>
            <a:r>
              <a:rPr lang="en-US" dirty="0" smtClean="0"/>
              <a:t>).</a:t>
            </a:r>
          </a:p>
          <a:p>
            <a:pPr lvl="1" algn="just">
              <a:spcBef>
                <a:spcPts val="0"/>
              </a:spcBef>
            </a:pPr>
            <a:r>
              <a:rPr lang="en-US" dirty="0"/>
              <a:t>Examples are </a:t>
            </a:r>
            <a:r>
              <a:rPr lang="en-US" dirty="0" smtClean="0"/>
              <a:t>a </a:t>
            </a:r>
            <a:r>
              <a:rPr lang="en-US" dirty="0"/>
              <a:t>person's </a:t>
            </a:r>
            <a:r>
              <a:rPr lang="en-US" dirty="0" smtClean="0"/>
              <a:t>height (could </a:t>
            </a:r>
            <a:r>
              <a:rPr lang="en-US" dirty="0"/>
              <a:t>be any </a:t>
            </a:r>
            <a:r>
              <a:rPr lang="en-US" dirty="0" smtClean="0"/>
              <a:t>value, within </a:t>
            </a:r>
            <a:r>
              <a:rPr lang="en-US" dirty="0"/>
              <a:t>the range of human heights), </a:t>
            </a:r>
            <a:r>
              <a:rPr lang="en-US" dirty="0" smtClean="0"/>
              <a:t>weight </a:t>
            </a:r>
            <a:r>
              <a:rPr lang="en-US" dirty="0"/>
              <a:t>of cars, </a:t>
            </a:r>
            <a:r>
              <a:rPr lang="en-US" dirty="0" smtClean="0"/>
              <a:t>speed </a:t>
            </a:r>
            <a:r>
              <a:rPr lang="en-US" dirty="0"/>
              <a:t>of the </a:t>
            </a:r>
            <a:r>
              <a:rPr lang="en-US" dirty="0" smtClean="0"/>
              <a:t>train.</a:t>
            </a:r>
            <a:endParaRPr lang="en-US" dirty="0"/>
          </a:p>
          <a:p>
            <a:endParaRPr lang="en-US" dirty="0"/>
          </a:p>
        </p:txBody>
      </p:sp>
      <p:pic>
        <p:nvPicPr>
          <p:cNvPr id="5" name="Picture 4"/>
          <p:cNvPicPr>
            <a:picLocks noChangeAspect="1"/>
          </p:cNvPicPr>
          <p:nvPr/>
        </p:nvPicPr>
        <p:blipFill rotWithShape="1">
          <a:blip r:embed="rId2"/>
          <a:srcRect l="12" t="11586" r="73282" b="55721"/>
          <a:stretch/>
        </p:blipFill>
        <p:spPr>
          <a:xfrm>
            <a:off x="8229599" y="2827608"/>
            <a:ext cx="3474720" cy="2391508"/>
          </a:xfrm>
          <a:prstGeom prst="rect">
            <a:avLst/>
          </a:prstGeom>
        </p:spPr>
      </p:pic>
      <p:sp>
        <p:nvSpPr>
          <p:cNvPr id="6" name="Rectangle 5"/>
          <p:cNvSpPr/>
          <p:nvPr/>
        </p:nvSpPr>
        <p:spPr>
          <a:xfrm>
            <a:off x="10589478" y="5524634"/>
            <a:ext cx="1262205" cy="400110"/>
          </a:xfrm>
          <a:prstGeom prst="rect">
            <a:avLst/>
          </a:prstGeom>
          <a:noFill/>
        </p:spPr>
        <p:txBody>
          <a:bodyPr wrap="none" lIns="91440" tIns="45720" rIns="91440" bIns="45720">
            <a:spAutoFit/>
          </a:bodyPr>
          <a:lstStyle/>
          <a:p>
            <a:pPr algn="ctr"/>
            <a:r>
              <a:rPr lang="en-US" sz="20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Measured</a:t>
            </a:r>
            <a:endParaRPr lang="en-US" sz="2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Rectangle 6"/>
          <p:cNvSpPr/>
          <p:nvPr/>
        </p:nvSpPr>
        <p:spPr>
          <a:xfrm>
            <a:off x="9140838" y="5524634"/>
            <a:ext cx="1084849" cy="400110"/>
          </a:xfrm>
          <a:prstGeom prst="rect">
            <a:avLst/>
          </a:prstGeom>
        </p:spPr>
        <p:txBody>
          <a:bodyPr wrap="none">
            <a:spAutoFit/>
          </a:bodyPr>
          <a:lstStyle/>
          <a:p>
            <a:pPr lvl="0" algn="ctr"/>
            <a:r>
              <a:rPr lang="en-US" sz="2000" b="1" dirty="0" smtClean="0">
                <a:ln w="9525">
                  <a:solidFill>
                    <a:prstClr val="white"/>
                  </a:solidFill>
                  <a:prstDash val="solid"/>
                </a:ln>
                <a:solidFill>
                  <a:srgbClr val="002060"/>
                </a:solidFill>
                <a:effectLst>
                  <a:outerShdw blurRad="12700" dist="38100" dir="2700000" algn="tl" rotWithShape="0">
                    <a:srgbClr val="4472C4">
                      <a:lumMod val="60000"/>
                      <a:lumOff val="40000"/>
                    </a:srgbClr>
                  </a:outerShdw>
                </a:effectLst>
              </a:rPr>
              <a:t>Counted</a:t>
            </a:r>
            <a:endParaRPr lang="en-US" sz="2000" b="1" dirty="0">
              <a:ln w="9525">
                <a:solidFill>
                  <a:prstClr val="white"/>
                </a:solidFill>
                <a:prstDash val="solid"/>
              </a:ln>
              <a:solidFill>
                <a:srgbClr val="002060"/>
              </a:solidFill>
              <a:effectLst>
                <a:outerShdw blurRad="12700" dist="38100" dir="2700000" algn="tl" rotWithShape="0">
                  <a:srgbClr val="4472C4">
                    <a:lumMod val="60000"/>
                    <a:lumOff val="40000"/>
                  </a:srgbClr>
                </a:outerShdw>
              </a:effectLst>
            </a:endParaRPr>
          </a:p>
        </p:txBody>
      </p:sp>
      <p:sp>
        <p:nvSpPr>
          <p:cNvPr id="8" name="Slide Number Placeholder 7"/>
          <p:cNvSpPr>
            <a:spLocks noGrp="1"/>
          </p:cNvSpPr>
          <p:nvPr>
            <p:ph type="sldNum" sz="quarter" idx="12"/>
          </p:nvPr>
        </p:nvSpPr>
        <p:spPr/>
        <p:txBody>
          <a:bodyPr/>
          <a:lstStyle/>
          <a:p>
            <a:fld id="{47AA19D7-909E-46E2-871F-BB9115430A80}" type="slidenum">
              <a:rPr lang="en-US" smtClean="0"/>
              <a:t>15</a:t>
            </a:fld>
            <a:endParaRPr lang="en-US"/>
          </a:p>
        </p:txBody>
      </p:sp>
    </p:spTree>
    <p:extLst>
      <p:ext uri="{BB962C8B-B14F-4D97-AF65-F5344CB8AC3E}">
        <p14:creationId xmlns:p14="http://schemas.microsoft.com/office/powerpoint/2010/main" val="4483110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90" y="107764"/>
            <a:ext cx="10515600" cy="956603"/>
          </a:xfrm>
        </p:spPr>
        <p:txBody>
          <a:bodyPr/>
          <a:lstStyle/>
          <a:p>
            <a:pPr algn="ctr"/>
            <a:r>
              <a:rPr lang="en-US" b="1" dirty="0" smtClean="0">
                <a:solidFill>
                  <a:srgbClr val="002060"/>
                </a:solidFill>
              </a:rPr>
              <a:t>Unstructured vs. Structured Data</a:t>
            </a:r>
            <a:endParaRPr lang="en-US" b="1" dirty="0">
              <a:solidFill>
                <a:srgbClr val="002060"/>
              </a:solidFill>
            </a:endParaRPr>
          </a:p>
        </p:txBody>
      </p:sp>
      <p:sp>
        <p:nvSpPr>
          <p:cNvPr id="3" name="Content Placeholder 2"/>
          <p:cNvSpPr>
            <a:spLocks noGrp="1"/>
          </p:cNvSpPr>
          <p:nvPr>
            <p:ph idx="1"/>
          </p:nvPr>
        </p:nvSpPr>
        <p:spPr>
          <a:xfrm>
            <a:off x="490299" y="1167618"/>
            <a:ext cx="10863501" cy="5570807"/>
          </a:xfrm>
        </p:spPr>
        <p:txBody>
          <a:bodyPr>
            <a:normAutofit fontScale="77500" lnSpcReduction="20000"/>
          </a:bodyPr>
          <a:lstStyle/>
          <a:p>
            <a:pPr marL="0" indent="0">
              <a:buNone/>
            </a:pPr>
            <a:r>
              <a:rPr lang="en-US" b="1" dirty="0" smtClean="0"/>
              <a:t>Data for Humans</a:t>
            </a:r>
          </a:p>
          <a:p>
            <a:pPr marL="0" indent="0">
              <a:buNone/>
            </a:pPr>
            <a:r>
              <a:rPr lang="en-US" dirty="0" smtClean="0"/>
              <a:t>A plain sentence – “</a:t>
            </a:r>
            <a:r>
              <a:rPr lang="en-US" dirty="0" smtClean="0">
                <a:solidFill>
                  <a:schemeClr val="accent5">
                    <a:lumMod val="75000"/>
                  </a:schemeClr>
                </a:solidFill>
              </a:rPr>
              <a:t>we have 5 white used golf balls with a diameter of 43mm at 50 cents each</a:t>
            </a:r>
            <a:r>
              <a:rPr lang="en-US" dirty="0" smtClean="0"/>
              <a:t>” – might be easy for a human to understand, but for a computer, it is very difficult. </a:t>
            </a:r>
          </a:p>
          <a:p>
            <a:r>
              <a:rPr lang="en-US" dirty="0" smtClean="0"/>
              <a:t>The above sentence is what we call </a:t>
            </a:r>
            <a:r>
              <a:rPr lang="en-US" b="1" dirty="0" smtClean="0"/>
              <a:t>unstructured data</a:t>
            </a:r>
            <a:r>
              <a:rPr lang="en-US" dirty="0" smtClean="0"/>
              <a:t>. </a:t>
            </a:r>
          </a:p>
          <a:p>
            <a:r>
              <a:rPr lang="en-US" b="1" dirty="0" smtClean="0"/>
              <a:t>Unstructured data </a:t>
            </a:r>
            <a:r>
              <a:rPr lang="en-US" dirty="0" smtClean="0"/>
              <a:t>has no transparent underlying structure—it's impossible to mechanically figure out exactly what refers to what. </a:t>
            </a:r>
          </a:p>
          <a:p>
            <a:r>
              <a:rPr lang="en-US" dirty="0" smtClean="0"/>
              <a:t>Likewise, </a:t>
            </a:r>
            <a:r>
              <a:rPr lang="en-US" b="1" dirty="0" smtClean="0"/>
              <a:t>PDFs</a:t>
            </a:r>
            <a:r>
              <a:rPr lang="en-US" dirty="0" smtClean="0"/>
              <a:t> and </a:t>
            </a:r>
            <a:r>
              <a:rPr lang="en-US" b="1" dirty="0" smtClean="0"/>
              <a:t>scanned images </a:t>
            </a:r>
            <a:r>
              <a:rPr lang="en-US" dirty="0" smtClean="0"/>
              <a:t>may contain information which is pleasing to the human eye as it is laid-out nicely, but they are not machine-readable or structured presentations of data.</a:t>
            </a:r>
          </a:p>
          <a:p>
            <a:pPr marL="0" indent="0">
              <a:buNone/>
            </a:pPr>
            <a:endParaRPr lang="en-US" dirty="0" smtClean="0"/>
          </a:p>
          <a:p>
            <a:pPr marL="0" indent="0">
              <a:buNone/>
            </a:pPr>
            <a:r>
              <a:rPr lang="en-US" b="1" dirty="0" smtClean="0"/>
              <a:t>Data for Computers</a:t>
            </a:r>
          </a:p>
          <a:p>
            <a:pPr algn="just"/>
            <a:r>
              <a:rPr lang="en-US" dirty="0" smtClean="0"/>
              <a:t>Computers are inherently different from humans. It can be exceptionally hard to make computers extract information from certain sources. Some tasks that humans find easy are still difficult to automate. For example, interpreting text that is presented as an image is still a challenge for a computer.</a:t>
            </a:r>
          </a:p>
          <a:p>
            <a:pPr algn="just"/>
            <a:r>
              <a:rPr lang="en-US" dirty="0" smtClean="0"/>
              <a:t>If you want your computer to process and analyze your data, it has to be able to read and process it. This means it needs to be </a:t>
            </a:r>
            <a:r>
              <a:rPr lang="en-US" b="1" dirty="0" smtClean="0"/>
              <a:t>structured</a:t>
            </a:r>
            <a:r>
              <a:rPr lang="en-US" dirty="0" smtClean="0"/>
              <a:t> and </a:t>
            </a:r>
            <a:r>
              <a:rPr lang="en-US" b="1" dirty="0" smtClean="0"/>
              <a:t>machine-readable</a:t>
            </a:r>
            <a:r>
              <a:rPr lang="en-US" dirty="0" smtClean="0"/>
              <a:t>. </a:t>
            </a:r>
            <a:endParaRPr lang="en-US" dirty="0"/>
          </a:p>
        </p:txBody>
      </p:sp>
      <p:pic>
        <p:nvPicPr>
          <p:cNvPr id="4" name="Picture 3"/>
          <p:cNvPicPr>
            <a:picLocks noChangeAspect="1"/>
          </p:cNvPicPr>
          <p:nvPr/>
        </p:nvPicPr>
        <p:blipFill>
          <a:blip r:embed="rId2"/>
          <a:stretch>
            <a:fillRect/>
          </a:stretch>
        </p:blipFill>
        <p:spPr>
          <a:xfrm>
            <a:off x="9826971" y="107764"/>
            <a:ext cx="1995341" cy="1208251"/>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t>16</a:t>
            </a:fld>
            <a:endParaRPr lang="en-US"/>
          </a:p>
        </p:txBody>
      </p:sp>
    </p:spTree>
    <p:extLst>
      <p:ext uri="{BB962C8B-B14F-4D97-AF65-F5344CB8AC3E}">
        <p14:creationId xmlns:p14="http://schemas.microsoft.com/office/powerpoint/2010/main" val="2114310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975"/>
            <a:ext cx="10515600" cy="858764"/>
          </a:xfrm>
        </p:spPr>
        <p:txBody>
          <a:bodyPr/>
          <a:lstStyle/>
          <a:p>
            <a:pPr algn="ctr"/>
            <a:r>
              <a:rPr lang="en-US" b="1" dirty="0" smtClean="0">
                <a:solidFill>
                  <a:srgbClr val="002060"/>
                </a:solidFill>
              </a:rPr>
              <a:t>CSV</a:t>
            </a:r>
            <a:endParaRPr lang="en-US" b="1" dirty="0">
              <a:solidFill>
                <a:srgbClr val="002060"/>
              </a:solidFill>
            </a:endParaRPr>
          </a:p>
        </p:txBody>
      </p:sp>
      <p:sp>
        <p:nvSpPr>
          <p:cNvPr id="3" name="Content Placeholder 2"/>
          <p:cNvSpPr>
            <a:spLocks noGrp="1"/>
          </p:cNvSpPr>
          <p:nvPr>
            <p:ph idx="1"/>
          </p:nvPr>
        </p:nvSpPr>
        <p:spPr>
          <a:xfrm>
            <a:off x="528711" y="1245150"/>
            <a:ext cx="7827498" cy="4850789"/>
          </a:xfrm>
        </p:spPr>
        <p:txBody>
          <a:bodyPr>
            <a:normAutofit fontScale="92500" lnSpcReduction="20000"/>
          </a:bodyPr>
          <a:lstStyle/>
          <a:p>
            <a:pPr marL="0" indent="0">
              <a:buNone/>
            </a:pPr>
            <a:r>
              <a:rPr lang="en-US" dirty="0" smtClean="0"/>
              <a:t>Most commonly used formats for exchanging data is CSV, which stands for "</a:t>
            </a:r>
            <a:r>
              <a:rPr lang="en-US" b="1" dirty="0" smtClean="0"/>
              <a:t>comma separated values</a:t>
            </a:r>
            <a:r>
              <a:rPr lang="en-US" dirty="0" smtClean="0"/>
              <a:t>". </a:t>
            </a:r>
          </a:p>
          <a:p>
            <a:pPr marL="0" indent="0">
              <a:buNone/>
            </a:pPr>
            <a:r>
              <a:rPr lang="en-US" dirty="0" smtClean="0"/>
              <a:t>It might look like this:</a:t>
            </a:r>
          </a:p>
          <a:p>
            <a:pPr marL="0" indent="0">
              <a:buNone/>
            </a:pPr>
            <a:r>
              <a:rPr lang="en-US" dirty="0" smtClean="0">
                <a:solidFill>
                  <a:schemeClr val="accent5">
                    <a:lumMod val="75000"/>
                  </a:schemeClr>
                </a:solidFill>
              </a:rPr>
              <a:t>“quantity”, “color”, “condition”, “item”, “category”, “diameter (mm)”, “price per unit (AUD)”, 5,”white”,”used”,”ball”,”golf”,43,0.5</a:t>
            </a:r>
          </a:p>
          <a:p>
            <a:pPr marL="0" indent="0">
              <a:buNone/>
            </a:pPr>
            <a:r>
              <a:rPr lang="en-US" dirty="0" smtClean="0"/>
              <a:t>Data formatted like this is </a:t>
            </a:r>
            <a:r>
              <a:rPr lang="en-US" b="1" dirty="0" smtClean="0"/>
              <a:t>tabular data</a:t>
            </a:r>
            <a:r>
              <a:rPr lang="en-US" dirty="0" smtClean="0"/>
              <a:t>, data which forms a table consisting of </a:t>
            </a:r>
            <a:r>
              <a:rPr lang="en-US" b="1" dirty="0" smtClean="0"/>
              <a:t>rows</a:t>
            </a:r>
            <a:r>
              <a:rPr lang="en-US" dirty="0" smtClean="0"/>
              <a:t> and </a:t>
            </a:r>
            <a:r>
              <a:rPr lang="en-US" b="1" dirty="0" smtClean="0"/>
              <a:t>columns</a:t>
            </a:r>
            <a:r>
              <a:rPr lang="en-US" dirty="0" smtClean="0"/>
              <a:t>. </a:t>
            </a:r>
          </a:p>
          <a:p>
            <a:pPr algn="just"/>
            <a:r>
              <a:rPr lang="en-US" dirty="0" smtClean="0"/>
              <a:t>Think of each line in the CSV as a row, and think of each part of a line separated by a comma as part of a column. </a:t>
            </a:r>
          </a:p>
          <a:p>
            <a:pPr algn="just"/>
            <a:r>
              <a:rPr lang="en-US" dirty="0" smtClean="0"/>
              <a:t>Each row represents a single data item, and each column represents a property—the only exception is the first row, which gives the names of the columns.</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17</a:t>
            </a:fld>
            <a:endParaRPr lang="en-US"/>
          </a:p>
        </p:txBody>
      </p:sp>
      <p:pic>
        <p:nvPicPr>
          <p:cNvPr id="5" name="Picture 4"/>
          <p:cNvPicPr>
            <a:picLocks noChangeAspect="1"/>
          </p:cNvPicPr>
          <p:nvPr/>
        </p:nvPicPr>
        <p:blipFill rotWithShape="1">
          <a:blip r:embed="rId2"/>
          <a:srcRect r="37186"/>
          <a:stretch/>
        </p:blipFill>
        <p:spPr>
          <a:xfrm>
            <a:off x="8627538" y="1629386"/>
            <a:ext cx="3161188" cy="3342163"/>
          </a:xfrm>
          <a:prstGeom prst="rect">
            <a:avLst/>
          </a:prstGeom>
        </p:spPr>
      </p:pic>
    </p:spTree>
    <p:extLst>
      <p:ext uri="{BB962C8B-B14F-4D97-AF65-F5344CB8AC3E}">
        <p14:creationId xmlns:p14="http://schemas.microsoft.com/office/powerpoint/2010/main" val="1975408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473944" y="2226530"/>
            <a:ext cx="7737232" cy="37279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21240"/>
            <a:ext cx="10515600" cy="643742"/>
          </a:xfrm>
        </p:spPr>
        <p:txBody>
          <a:bodyPr>
            <a:normAutofit fontScale="90000"/>
          </a:bodyPr>
          <a:lstStyle/>
          <a:p>
            <a:pPr algn="ctr"/>
            <a:r>
              <a:rPr lang="en-US" b="1" dirty="0" smtClean="0">
                <a:solidFill>
                  <a:srgbClr val="002060"/>
                </a:solidFill>
              </a:rPr>
              <a:t>Finding Data</a:t>
            </a:r>
            <a:endParaRPr lang="en-US" b="1" dirty="0">
              <a:solidFill>
                <a:srgbClr val="002060"/>
              </a:solidFill>
            </a:endParaRPr>
          </a:p>
        </p:txBody>
      </p:sp>
      <p:sp>
        <p:nvSpPr>
          <p:cNvPr id="3" name="Content Placeholder 2"/>
          <p:cNvSpPr>
            <a:spLocks noGrp="1"/>
          </p:cNvSpPr>
          <p:nvPr>
            <p:ph idx="1"/>
          </p:nvPr>
        </p:nvSpPr>
        <p:spPr>
          <a:xfrm>
            <a:off x="262597" y="836955"/>
            <a:ext cx="11357317" cy="1775704"/>
          </a:xfrm>
        </p:spPr>
        <p:txBody>
          <a:bodyPr/>
          <a:lstStyle/>
          <a:p>
            <a:r>
              <a:rPr lang="en-US" dirty="0" smtClean="0"/>
              <a:t>Searching and finding data that is readily available.</a:t>
            </a:r>
          </a:p>
          <a:p>
            <a:pPr algn="just"/>
            <a:r>
              <a:rPr lang="en-US" b="1" dirty="0" smtClean="0"/>
              <a:t>Data democratization </a:t>
            </a:r>
            <a:r>
              <a:rPr lang="en-US" dirty="0" smtClean="0"/>
              <a:t>is the idea that digital information should be accessible and understandable to the average end user as a basis for decision-making.</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18</a:t>
            </a:fld>
            <a:endParaRPr lang="en-US" dirty="0"/>
          </a:p>
        </p:txBody>
      </p:sp>
      <p:sp>
        <p:nvSpPr>
          <p:cNvPr id="5" name="Rectangle 4"/>
          <p:cNvSpPr/>
          <p:nvPr/>
        </p:nvSpPr>
        <p:spPr>
          <a:xfrm>
            <a:off x="95311" y="6538912"/>
            <a:ext cx="10513256" cy="276999"/>
          </a:xfrm>
          <a:prstGeom prst="rect">
            <a:avLst/>
          </a:prstGeom>
        </p:spPr>
        <p:txBody>
          <a:bodyPr wrap="square">
            <a:spAutoFit/>
          </a:bodyPr>
          <a:lstStyle/>
          <a:p>
            <a:r>
              <a:rPr lang="en-US" sz="1200" dirty="0"/>
              <a:t>https://www.infoworld.com/article/3246632/database/data-democratization-finally-living-up-to-the-name.html</a:t>
            </a:r>
          </a:p>
        </p:txBody>
      </p:sp>
      <p:pic>
        <p:nvPicPr>
          <p:cNvPr id="6" name="Picture 5"/>
          <p:cNvPicPr>
            <a:picLocks noChangeAspect="1"/>
          </p:cNvPicPr>
          <p:nvPr/>
        </p:nvPicPr>
        <p:blipFill>
          <a:blip r:embed="rId2"/>
          <a:stretch>
            <a:fillRect/>
          </a:stretch>
        </p:blipFill>
        <p:spPr>
          <a:xfrm>
            <a:off x="2513635" y="2957620"/>
            <a:ext cx="5657850" cy="2390775"/>
          </a:xfrm>
          <a:prstGeom prst="rect">
            <a:avLst/>
          </a:prstGeom>
        </p:spPr>
      </p:pic>
      <p:sp>
        <p:nvSpPr>
          <p:cNvPr id="8" name="Rectangle 7"/>
          <p:cNvSpPr/>
          <p:nvPr/>
        </p:nvSpPr>
        <p:spPr>
          <a:xfrm>
            <a:off x="3491951" y="2477265"/>
            <a:ext cx="3960764" cy="369332"/>
          </a:xfrm>
          <a:prstGeom prst="rect">
            <a:avLst/>
          </a:prstGeom>
          <a:solidFill>
            <a:schemeClr val="accent4">
              <a:lumMod val="40000"/>
              <a:lumOff val="60000"/>
            </a:schemeClr>
          </a:solidFill>
        </p:spPr>
        <p:txBody>
          <a:bodyPr wrap="none">
            <a:spAutoFit/>
          </a:bodyPr>
          <a:lstStyle/>
          <a:p>
            <a:r>
              <a:rPr lang="en-US" dirty="0" smtClean="0"/>
              <a:t>Aspirations </a:t>
            </a:r>
            <a:r>
              <a:rPr lang="en-US" dirty="0"/>
              <a:t>behind data democratization</a:t>
            </a:r>
          </a:p>
        </p:txBody>
      </p:sp>
      <p:pic>
        <p:nvPicPr>
          <p:cNvPr id="9" name="Picture 8"/>
          <p:cNvPicPr>
            <a:picLocks noChangeAspect="1"/>
          </p:cNvPicPr>
          <p:nvPr/>
        </p:nvPicPr>
        <p:blipFill rotWithShape="1">
          <a:blip r:embed="rId3"/>
          <a:srcRect l="12770" t="38125" r="16411" b="44760"/>
          <a:stretch/>
        </p:blipFill>
        <p:spPr>
          <a:xfrm>
            <a:off x="4976920" y="5483499"/>
            <a:ext cx="6389129" cy="868141"/>
          </a:xfrm>
          <a:prstGeom prst="rect">
            <a:avLst/>
          </a:prstGeom>
          <a:ln>
            <a:solidFill>
              <a:srgbClr val="FF0000"/>
            </a:solidFill>
          </a:ln>
        </p:spPr>
      </p:pic>
    </p:spTree>
    <p:extLst>
      <p:ext uri="{BB962C8B-B14F-4D97-AF65-F5344CB8AC3E}">
        <p14:creationId xmlns:p14="http://schemas.microsoft.com/office/powerpoint/2010/main" val="3881443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7373" y="149811"/>
            <a:ext cx="10515600" cy="1325563"/>
          </a:xfrm>
        </p:spPr>
        <p:txBody>
          <a:bodyPr/>
          <a:lstStyle/>
          <a:p>
            <a:r>
              <a:rPr lang="en-US" b="1" dirty="0" smtClean="0">
                <a:solidFill>
                  <a:srgbClr val="002060"/>
                </a:solidFill>
              </a:rPr>
              <a:t>Finding Data</a:t>
            </a:r>
            <a:endParaRPr lang="en-US" b="1" dirty="0">
              <a:solidFill>
                <a:srgbClr val="002060"/>
              </a:solidFill>
            </a:endParaRPr>
          </a:p>
        </p:txBody>
      </p:sp>
      <p:sp>
        <p:nvSpPr>
          <p:cNvPr id="2" name="Content Placeholder 1"/>
          <p:cNvSpPr>
            <a:spLocks noGrp="1"/>
          </p:cNvSpPr>
          <p:nvPr>
            <p:ph sz="half" idx="1"/>
          </p:nvPr>
        </p:nvSpPr>
        <p:spPr>
          <a:xfrm>
            <a:off x="516625" y="1740193"/>
            <a:ext cx="5181600" cy="4351338"/>
          </a:xfrm>
        </p:spPr>
        <p:txBody>
          <a:bodyPr>
            <a:normAutofit lnSpcReduction="10000"/>
          </a:bodyPr>
          <a:lstStyle/>
          <a:p>
            <a:pPr marL="0" indent="0">
              <a:buNone/>
            </a:pPr>
            <a:r>
              <a:rPr lang="en-US" dirty="0" smtClean="0"/>
              <a:t>Think who might collect the data or who has the data.</a:t>
            </a:r>
          </a:p>
          <a:p>
            <a:r>
              <a:rPr lang="en-US" dirty="0" smtClean="0"/>
              <a:t>Could it have been collected by a government agency?</a:t>
            </a:r>
          </a:p>
          <a:p>
            <a:r>
              <a:rPr lang="en-US" dirty="0" smtClean="0"/>
              <a:t>An NGO or non-profit organization?</a:t>
            </a:r>
          </a:p>
          <a:p>
            <a:r>
              <a:rPr lang="en-US" dirty="0" smtClean="0"/>
              <a:t>A private business or industry group?</a:t>
            </a:r>
          </a:p>
          <a:p>
            <a:r>
              <a:rPr lang="en-US" dirty="0" smtClean="0"/>
              <a:t>Academic researchers?</a:t>
            </a:r>
            <a:endParaRPr lang="en-US" dirty="0"/>
          </a:p>
        </p:txBody>
      </p:sp>
      <p:sp>
        <p:nvSpPr>
          <p:cNvPr id="3" name="Content Placeholder 2"/>
          <p:cNvSpPr>
            <a:spLocks noGrp="1"/>
          </p:cNvSpPr>
          <p:nvPr>
            <p:ph sz="half" idx="2"/>
          </p:nvPr>
        </p:nvSpPr>
        <p:spPr>
          <a:xfrm>
            <a:off x="5895173" y="755845"/>
            <a:ext cx="5766944" cy="5965630"/>
          </a:xfrm>
        </p:spPr>
        <p:txBody>
          <a:bodyPr>
            <a:normAutofit lnSpcReduction="10000"/>
          </a:bodyPr>
          <a:lstStyle/>
          <a:p>
            <a:pPr marL="0" indent="0">
              <a:buNone/>
            </a:pPr>
            <a:r>
              <a:rPr lang="en-US" dirty="0"/>
              <a:t>Once you know that what you want </a:t>
            </a:r>
            <a:r>
              <a:rPr lang="en-US" b="1" dirty="0"/>
              <a:t>exists</a:t>
            </a:r>
            <a:r>
              <a:rPr lang="en-US" dirty="0"/>
              <a:t>, it's time to hunt it down</a:t>
            </a:r>
            <a:r>
              <a:rPr lang="en-US" dirty="0" smtClean="0"/>
              <a:t>.</a:t>
            </a:r>
          </a:p>
          <a:p>
            <a:r>
              <a:rPr lang="en-US" dirty="0"/>
              <a:t>Is it freely available on the web? Check Google—you never know!</a:t>
            </a:r>
          </a:p>
          <a:p>
            <a:r>
              <a:rPr lang="en-US" dirty="0"/>
              <a:t>Or part of a package to which the library already subscribes?</a:t>
            </a:r>
          </a:p>
          <a:p>
            <a:r>
              <a:rPr lang="en-US" dirty="0"/>
              <a:t>Is it something we can buy? (And is it within the library's budget and can the purchase be made quickly enough to fit your timeframe?)</a:t>
            </a:r>
          </a:p>
          <a:p>
            <a:r>
              <a:rPr lang="en-US" dirty="0"/>
              <a:t>Can it be requested directly from the researcher? There’s a reason articles usually include author contact information</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19</a:t>
            </a:fld>
            <a:endParaRPr lang="en-US"/>
          </a:p>
        </p:txBody>
      </p:sp>
      <p:pic>
        <p:nvPicPr>
          <p:cNvPr id="1028" name="Picture 4" descr="Image result for finding data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686" y="430994"/>
            <a:ext cx="1026111" cy="1026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0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9" y="0"/>
            <a:ext cx="10515600" cy="942535"/>
          </a:xfrm>
        </p:spPr>
        <p:txBody>
          <a:bodyPr/>
          <a:lstStyle/>
          <a:p>
            <a:pPr algn="ctr"/>
            <a:r>
              <a:rPr lang="en-US" b="1" dirty="0" smtClean="0">
                <a:solidFill>
                  <a:srgbClr val="002060"/>
                </a:solidFill>
              </a:rPr>
              <a:t>The Data</a:t>
            </a:r>
            <a:endParaRPr lang="en-US" b="1" dirty="0">
              <a:solidFill>
                <a:srgbClr val="002060"/>
              </a:solidFill>
            </a:endParaRPr>
          </a:p>
        </p:txBody>
      </p:sp>
      <p:sp>
        <p:nvSpPr>
          <p:cNvPr id="3" name="Content Placeholder 2"/>
          <p:cNvSpPr>
            <a:spLocks noGrp="1"/>
          </p:cNvSpPr>
          <p:nvPr>
            <p:ph idx="1"/>
          </p:nvPr>
        </p:nvSpPr>
        <p:spPr>
          <a:xfrm>
            <a:off x="444304" y="942535"/>
            <a:ext cx="11330353" cy="2630659"/>
          </a:xfrm>
        </p:spPr>
        <p:txBody>
          <a:bodyPr>
            <a:normAutofit/>
          </a:bodyPr>
          <a:lstStyle/>
          <a:p>
            <a:pPr algn="just"/>
            <a:r>
              <a:rPr lang="en-US" sz="3200" dirty="0" smtClean="0"/>
              <a:t>The </a:t>
            </a:r>
            <a:r>
              <a:rPr lang="en-US" sz="3200" b="1" dirty="0" smtClean="0"/>
              <a:t>most important </a:t>
            </a:r>
            <a:r>
              <a:rPr lang="en-US" sz="3200" dirty="0" smtClean="0"/>
              <a:t>thing in data science is the question.</a:t>
            </a:r>
          </a:p>
          <a:p>
            <a:pPr algn="just"/>
            <a:r>
              <a:rPr lang="en-US" sz="3200" dirty="0"/>
              <a:t>The </a:t>
            </a:r>
            <a:r>
              <a:rPr lang="en-US" sz="3200" b="1" dirty="0" smtClean="0"/>
              <a:t>second </a:t>
            </a:r>
            <a:r>
              <a:rPr lang="en-US" sz="3200" b="1" dirty="0"/>
              <a:t>most important </a:t>
            </a:r>
            <a:r>
              <a:rPr lang="en-US" sz="3200" dirty="0" smtClean="0"/>
              <a:t>thing is the data.</a:t>
            </a:r>
          </a:p>
          <a:p>
            <a:pPr algn="just"/>
            <a:r>
              <a:rPr lang="en-US" sz="3200" dirty="0" smtClean="0"/>
              <a:t>Often the data will limit or enable the questions.</a:t>
            </a:r>
          </a:p>
          <a:p>
            <a:pPr algn="just"/>
            <a:r>
              <a:rPr lang="en-US" sz="3200" dirty="0" smtClean="0"/>
              <a:t>But having data cannot save you if you do not have a question.</a:t>
            </a:r>
            <a:endParaRPr lang="en-US" sz="3200" dirty="0"/>
          </a:p>
          <a:p>
            <a:pPr algn="just"/>
            <a:endParaRPr lang="en-US" sz="3200" dirty="0"/>
          </a:p>
        </p:txBody>
      </p:sp>
      <p:pic>
        <p:nvPicPr>
          <p:cNvPr id="4" name="Picture 3"/>
          <p:cNvPicPr>
            <a:picLocks noChangeAspect="1"/>
          </p:cNvPicPr>
          <p:nvPr/>
        </p:nvPicPr>
        <p:blipFill>
          <a:blip r:embed="rId2"/>
          <a:stretch>
            <a:fillRect/>
          </a:stretch>
        </p:blipFill>
        <p:spPr>
          <a:xfrm>
            <a:off x="3147384" y="3257784"/>
            <a:ext cx="4603915" cy="3470287"/>
          </a:xfrm>
          <a:prstGeom prst="rect">
            <a:avLst/>
          </a:prstGeom>
        </p:spPr>
      </p:pic>
      <p:sp>
        <p:nvSpPr>
          <p:cNvPr id="5" name="Rectangle 4"/>
          <p:cNvSpPr/>
          <p:nvPr/>
        </p:nvSpPr>
        <p:spPr>
          <a:xfrm>
            <a:off x="8525022" y="4254263"/>
            <a:ext cx="2982350" cy="1477328"/>
          </a:xfrm>
          <a:prstGeom prst="rect">
            <a:avLst/>
          </a:prstGeom>
          <a:solidFill>
            <a:schemeClr val="tx2">
              <a:lumMod val="40000"/>
              <a:lumOff val="60000"/>
            </a:schemeClr>
          </a:solidFill>
        </p:spPr>
        <p:txBody>
          <a:bodyPr wrap="square">
            <a:spAutoFit/>
          </a:bodyPr>
          <a:lstStyle/>
          <a:p>
            <a:r>
              <a:rPr lang="en-US" b="1" dirty="0"/>
              <a:t>Data</a:t>
            </a:r>
          </a:p>
          <a:p>
            <a:r>
              <a:rPr lang="en-US" dirty="0"/>
              <a:t>• Data are values of qualitative or quantitative variables, belonging to a set of items.</a:t>
            </a:r>
          </a:p>
        </p:txBody>
      </p:sp>
      <p:sp>
        <p:nvSpPr>
          <p:cNvPr id="6" name="Slide Number Placeholder 5"/>
          <p:cNvSpPr>
            <a:spLocks noGrp="1"/>
          </p:cNvSpPr>
          <p:nvPr>
            <p:ph type="sldNum" sz="quarter" idx="12"/>
          </p:nvPr>
        </p:nvSpPr>
        <p:spPr/>
        <p:txBody>
          <a:bodyPr/>
          <a:lstStyle/>
          <a:p>
            <a:fld id="{47AA19D7-909E-46E2-871F-BB9115430A80}" type="slidenum">
              <a:rPr lang="en-US" smtClean="0"/>
              <a:t>2</a:t>
            </a:fld>
            <a:endParaRPr lang="en-US"/>
          </a:p>
        </p:txBody>
      </p:sp>
    </p:spTree>
    <p:extLst>
      <p:ext uri="{BB962C8B-B14F-4D97-AF65-F5344CB8AC3E}">
        <p14:creationId xmlns:p14="http://schemas.microsoft.com/office/powerpoint/2010/main" val="38605411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529" y="2701528"/>
            <a:ext cx="3804138" cy="1049362"/>
          </a:xfrm>
        </p:spPr>
        <p:txBody>
          <a:bodyPr>
            <a:normAutofit/>
          </a:bodyPr>
          <a:lstStyle/>
          <a:p>
            <a:r>
              <a:rPr lang="en-US" b="1" dirty="0" smtClean="0">
                <a:solidFill>
                  <a:srgbClr val="002060"/>
                </a:solidFill>
              </a:rPr>
              <a:t>Sources of Data</a:t>
            </a:r>
            <a:endParaRPr lang="en-US" b="1" dirty="0">
              <a:solidFill>
                <a:srgbClr val="002060"/>
              </a:solidFill>
            </a:endParaRPr>
          </a:p>
        </p:txBody>
      </p:sp>
      <p:pic>
        <p:nvPicPr>
          <p:cNvPr id="3" name="Picture 2"/>
          <p:cNvPicPr>
            <a:picLocks noChangeAspect="1"/>
          </p:cNvPicPr>
          <p:nvPr/>
        </p:nvPicPr>
        <p:blipFill rotWithShape="1">
          <a:blip r:embed="rId2"/>
          <a:srcRect l="34611" t="21395" r="16519" b="25529"/>
          <a:stretch/>
        </p:blipFill>
        <p:spPr>
          <a:xfrm>
            <a:off x="5613009" y="225083"/>
            <a:ext cx="6358597" cy="3882684"/>
          </a:xfrm>
          <a:prstGeom prst="rect">
            <a:avLst/>
          </a:prstGeom>
        </p:spPr>
      </p:pic>
      <p:pic>
        <p:nvPicPr>
          <p:cNvPr id="4" name="Picture 3"/>
          <p:cNvPicPr>
            <a:picLocks noChangeAspect="1"/>
          </p:cNvPicPr>
          <p:nvPr/>
        </p:nvPicPr>
        <p:blipFill rotWithShape="1">
          <a:blip r:embed="rId3"/>
          <a:srcRect l="34287" t="24470" r="17167" b="43029"/>
          <a:stretch/>
        </p:blipFill>
        <p:spPr>
          <a:xfrm>
            <a:off x="5613009" y="4107767"/>
            <a:ext cx="6316395" cy="2377440"/>
          </a:xfrm>
          <a:prstGeom prst="rect">
            <a:avLst/>
          </a:prstGeom>
        </p:spPr>
      </p:pic>
      <p:pic>
        <p:nvPicPr>
          <p:cNvPr id="5" name="Picture 4"/>
          <p:cNvPicPr>
            <a:picLocks noChangeAspect="1"/>
          </p:cNvPicPr>
          <p:nvPr/>
        </p:nvPicPr>
        <p:blipFill rotWithShape="1">
          <a:blip r:embed="rId4"/>
          <a:srcRect l="34610" t="52741" r="16952" b="31490"/>
          <a:stretch/>
        </p:blipFill>
        <p:spPr>
          <a:xfrm>
            <a:off x="239150" y="4656407"/>
            <a:ext cx="5198698" cy="1280160"/>
          </a:xfrm>
          <a:prstGeom prst="rect">
            <a:avLst/>
          </a:prstGeom>
        </p:spPr>
      </p:pic>
      <p:pic>
        <p:nvPicPr>
          <p:cNvPr id="6" name="Picture 5"/>
          <p:cNvPicPr>
            <a:picLocks noChangeAspect="1"/>
          </p:cNvPicPr>
          <p:nvPr/>
        </p:nvPicPr>
        <p:blipFill>
          <a:blip r:embed="rId5"/>
          <a:stretch>
            <a:fillRect/>
          </a:stretch>
        </p:blipFill>
        <p:spPr>
          <a:xfrm>
            <a:off x="1050144" y="351692"/>
            <a:ext cx="3324908" cy="2493682"/>
          </a:xfrm>
          <a:prstGeom prst="rect">
            <a:avLst/>
          </a:prstGeom>
        </p:spPr>
      </p:pic>
      <p:sp>
        <p:nvSpPr>
          <p:cNvPr id="7" name="Slide Number Placeholder 6"/>
          <p:cNvSpPr>
            <a:spLocks noGrp="1"/>
          </p:cNvSpPr>
          <p:nvPr>
            <p:ph type="sldNum" sz="quarter" idx="12"/>
          </p:nvPr>
        </p:nvSpPr>
        <p:spPr/>
        <p:txBody>
          <a:bodyPr/>
          <a:lstStyle/>
          <a:p>
            <a:fld id="{47AA19D7-909E-46E2-871F-BB9115430A80}" type="slidenum">
              <a:rPr lang="en-US" smtClean="0"/>
              <a:t>20</a:t>
            </a:fld>
            <a:endParaRPr lang="en-US"/>
          </a:p>
        </p:txBody>
      </p:sp>
    </p:spTree>
    <p:extLst>
      <p:ext uri="{BB962C8B-B14F-4D97-AF65-F5344CB8AC3E}">
        <p14:creationId xmlns:p14="http://schemas.microsoft.com/office/powerpoint/2010/main" val="333540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742" y="168177"/>
            <a:ext cx="10515600" cy="1325563"/>
          </a:xfrm>
        </p:spPr>
        <p:txBody>
          <a:bodyPr/>
          <a:lstStyle/>
          <a:p>
            <a:pPr algn="ctr"/>
            <a:r>
              <a:rPr lang="en-US" b="1" dirty="0">
                <a:solidFill>
                  <a:srgbClr val="002060"/>
                </a:solidFill>
              </a:rPr>
              <a:t>Raw Versus Processed Data</a:t>
            </a:r>
          </a:p>
        </p:txBody>
      </p:sp>
      <p:sp>
        <p:nvSpPr>
          <p:cNvPr id="5" name="Content Placeholder 4"/>
          <p:cNvSpPr>
            <a:spLocks noGrp="1"/>
          </p:cNvSpPr>
          <p:nvPr>
            <p:ph idx="1"/>
          </p:nvPr>
        </p:nvSpPr>
        <p:spPr>
          <a:xfrm>
            <a:off x="669387" y="1493739"/>
            <a:ext cx="10515600" cy="4696045"/>
          </a:xfrm>
        </p:spPr>
        <p:txBody>
          <a:bodyPr>
            <a:normAutofit fontScale="92500"/>
          </a:bodyPr>
          <a:lstStyle/>
          <a:p>
            <a:pPr marL="0" lvl="0" indent="0" defTabSz="457200">
              <a:lnSpc>
                <a:spcPct val="100000"/>
              </a:lnSpc>
              <a:spcBef>
                <a:spcPts val="0"/>
              </a:spcBef>
              <a:buNone/>
            </a:pPr>
            <a:r>
              <a:rPr lang="en-US" b="1" dirty="0">
                <a:solidFill>
                  <a:srgbClr val="000000"/>
                </a:solidFill>
                <a:latin typeface="Arial" panose="020B0604020202020204" pitchFamily="34" charset="0"/>
                <a:cs typeface="Arial" panose="020B0604020202020204" pitchFamily="34" charset="0"/>
              </a:rPr>
              <a:t>Raw Data</a:t>
            </a:r>
          </a:p>
          <a:p>
            <a:pPr marL="0" lvl="0" indent="0" defTabSz="457200">
              <a:lnSpc>
                <a:spcPct val="100000"/>
              </a:lnSpc>
              <a:spcBef>
                <a:spcPts val="0"/>
              </a:spcBef>
              <a:buNone/>
            </a:pPr>
            <a:r>
              <a:rPr lang="en-US" dirty="0">
                <a:solidFill>
                  <a:srgbClr val="000000"/>
                </a:solidFill>
                <a:latin typeface="Arial" panose="020B0604020202020204" pitchFamily="34" charset="0"/>
                <a:cs typeface="Arial" panose="020B0604020202020204" pitchFamily="34" charset="0"/>
              </a:rPr>
              <a:t>• Data from the original source</a:t>
            </a:r>
          </a:p>
          <a:p>
            <a:pPr marL="0" lvl="0" indent="0" defTabSz="457200">
              <a:lnSpc>
                <a:spcPct val="100000"/>
              </a:lnSpc>
              <a:spcBef>
                <a:spcPts val="0"/>
              </a:spcBef>
              <a:buNone/>
            </a:pPr>
            <a:r>
              <a:rPr lang="en-US" dirty="0">
                <a:solidFill>
                  <a:srgbClr val="000000"/>
                </a:solidFill>
                <a:latin typeface="Arial" panose="020B0604020202020204" pitchFamily="34" charset="0"/>
                <a:cs typeface="Arial" panose="020B0604020202020204" pitchFamily="34" charset="0"/>
              </a:rPr>
              <a:t>• Data that is often or difficult to be analyzed</a:t>
            </a:r>
          </a:p>
          <a:p>
            <a:pPr marL="0" lvl="0" indent="0" defTabSz="457200">
              <a:lnSpc>
                <a:spcPct val="100000"/>
              </a:lnSpc>
              <a:spcBef>
                <a:spcPts val="0"/>
              </a:spcBef>
              <a:buNone/>
            </a:pPr>
            <a:r>
              <a:rPr lang="en-US" dirty="0">
                <a:solidFill>
                  <a:srgbClr val="000000"/>
                </a:solidFill>
                <a:latin typeface="Arial" panose="020B0604020202020204" pitchFamily="34" charset="0"/>
                <a:cs typeface="Arial" panose="020B0604020202020204" pitchFamily="34" charset="0"/>
              </a:rPr>
              <a:t>• Data that needs to be processed before analyzing</a:t>
            </a:r>
          </a:p>
          <a:p>
            <a:pPr marL="0" lvl="0" indent="0" defTabSz="457200">
              <a:lnSpc>
                <a:spcPct val="100000"/>
              </a:lnSpc>
              <a:spcBef>
                <a:spcPts val="0"/>
              </a:spcBef>
              <a:buNone/>
            </a:pPr>
            <a:r>
              <a:rPr lang="en-US" dirty="0">
                <a:solidFill>
                  <a:srgbClr val="000000"/>
                </a:solidFill>
                <a:latin typeface="Arial" panose="020B0604020202020204" pitchFamily="34" charset="0"/>
                <a:cs typeface="Arial" panose="020B0604020202020204" pitchFamily="34" charset="0"/>
              </a:rPr>
              <a:t>• Usually raw data can be converted to processed data in one time.</a:t>
            </a:r>
          </a:p>
          <a:p>
            <a:pPr marL="0" lvl="0" indent="0" defTabSz="457200">
              <a:lnSpc>
                <a:spcPct val="100000"/>
              </a:lnSpc>
              <a:spcBef>
                <a:spcPts val="0"/>
              </a:spcBef>
              <a:buNone/>
            </a:pPr>
            <a:endParaRPr lang="en-US" dirty="0">
              <a:solidFill>
                <a:srgbClr val="000000"/>
              </a:solidFill>
              <a:latin typeface="Arial" panose="020B0604020202020204" pitchFamily="34" charset="0"/>
              <a:cs typeface="Arial" panose="020B0604020202020204" pitchFamily="34" charset="0"/>
            </a:endParaRPr>
          </a:p>
          <a:p>
            <a:pPr marL="0" lvl="0" indent="0" defTabSz="457200">
              <a:lnSpc>
                <a:spcPct val="100000"/>
              </a:lnSpc>
              <a:spcBef>
                <a:spcPts val="0"/>
              </a:spcBef>
              <a:buNone/>
            </a:pPr>
            <a:r>
              <a:rPr lang="en-US" b="1" dirty="0">
                <a:solidFill>
                  <a:srgbClr val="000000"/>
                </a:solidFill>
                <a:latin typeface="Arial" panose="020B0604020202020204" pitchFamily="34" charset="0"/>
                <a:cs typeface="Arial" panose="020B0604020202020204" pitchFamily="34" charset="0"/>
              </a:rPr>
              <a:t>Processed Data</a:t>
            </a:r>
          </a:p>
          <a:p>
            <a:pPr marL="0" lvl="0" indent="0" defTabSz="457200">
              <a:lnSpc>
                <a:spcPct val="100000"/>
              </a:lnSpc>
              <a:spcBef>
                <a:spcPts val="0"/>
              </a:spcBef>
              <a:buNone/>
            </a:pPr>
            <a:r>
              <a:rPr lang="en-US" dirty="0">
                <a:solidFill>
                  <a:srgbClr val="000000"/>
                </a:solidFill>
                <a:latin typeface="Arial" panose="020B0604020202020204" pitchFamily="34" charset="0"/>
                <a:cs typeface="Arial" panose="020B0604020202020204" pitchFamily="34" charset="0"/>
              </a:rPr>
              <a:t>• Data that is ready for analysis</a:t>
            </a:r>
          </a:p>
          <a:p>
            <a:pPr marL="0" lvl="0" indent="0" defTabSz="457200">
              <a:lnSpc>
                <a:spcPct val="100000"/>
              </a:lnSpc>
              <a:spcBef>
                <a:spcPts val="0"/>
              </a:spcBef>
              <a:buNone/>
            </a:pPr>
            <a:r>
              <a:rPr lang="en-US" dirty="0">
                <a:solidFill>
                  <a:srgbClr val="000000"/>
                </a:solidFill>
                <a:latin typeface="Arial" panose="020B0604020202020204" pitchFamily="34" charset="0"/>
                <a:cs typeface="Arial" panose="020B0604020202020204" pitchFamily="34" charset="0"/>
              </a:rPr>
              <a:t>• Processing can include merging, </a:t>
            </a:r>
            <a:r>
              <a:rPr lang="en-US" dirty="0" err="1">
                <a:solidFill>
                  <a:srgbClr val="000000"/>
                </a:solidFill>
                <a:latin typeface="Arial" panose="020B0604020202020204" pitchFamily="34" charset="0"/>
                <a:cs typeface="Arial" panose="020B0604020202020204" pitchFamily="34" charset="0"/>
              </a:rPr>
              <a:t>subsetting</a:t>
            </a:r>
            <a:r>
              <a:rPr lang="en-US" dirty="0">
                <a:solidFill>
                  <a:srgbClr val="000000"/>
                </a:solidFill>
                <a:latin typeface="Arial" panose="020B0604020202020204" pitchFamily="34" charset="0"/>
                <a:cs typeface="Arial" panose="020B0604020202020204" pitchFamily="34" charset="0"/>
              </a:rPr>
              <a:t>, transforming etc.</a:t>
            </a:r>
          </a:p>
          <a:p>
            <a:pPr marL="0" lvl="0" indent="0" defTabSz="457200">
              <a:lnSpc>
                <a:spcPct val="100000"/>
              </a:lnSpc>
              <a:spcBef>
                <a:spcPts val="0"/>
              </a:spcBef>
              <a:buNone/>
            </a:pPr>
            <a:r>
              <a:rPr lang="en-US" dirty="0">
                <a:solidFill>
                  <a:srgbClr val="000000"/>
                </a:solidFill>
                <a:latin typeface="Arial" panose="020B0604020202020204" pitchFamily="34" charset="0"/>
                <a:cs typeface="Arial" panose="020B0604020202020204" pitchFamily="34" charset="0"/>
              </a:rPr>
              <a:t>• There may be standards for processing</a:t>
            </a:r>
          </a:p>
          <a:p>
            <a:pPr marL="0" lvl="0" indent="0" defTabSz="457200">
              <a:lnSpc>
                <a:spcPct val="100000"/>
              </a:lnSpc>
              <a:spcBef>
                <a:spcPts val="0"/>
              </a:spcBef>
              <a:buNone/>
            </a:pPr>
            <a:r>
              <a:rPr lang="en-US" dirty="0">
                <a:solidFill>
                  <a:srgbClr val="000000"/>
                </a:solidFill>
                <a:latin typeface="Arial" panose="020B0604020202020204" pitchFamily="34" charset="0"/>
                <a:cs typeface="Arial" panose="020B0604020202020204" pitchFamily="34" charset="0"/>
              </a:rPr>
              <a:t>• All processing steps should be recorded.</a:t>
            </a:r>
          </a:p>
          <a:p>
            <a:endParaRPr lang="en-US" dirty="0"/>
          </a:p>
        </p:txBody>
      </p:sp>
      <p:sp>
        <p:nvSpPr>
          <p:cNvPr id="3" name="Slide Number Placeholder 2"/>
          <p:cNvSpPr>
            <a:spLocks noGrp="1"/>
          </p:cNvSpPr>
          <p:nvPr>
            <p:ph type="sldNum" sz="quarter" idx="12"/>
          </p:nvPr>
        </p:nvSpPr>
        <p:spPr/>
        <p:txBody>
          <a:bodyPr/>
          <a:lstStyle/>
          <a:p>
            <a:fld id="{47AA19D7-909E-46E2-871F-BB9115430A80}" type="slidenum">
              <a:rPr lang="en-US" smtClean="0"/>
              <a:t>21</a:t>
            </a:fld>
            <a:endParaRPr lang="en-US"/>
          </a:p>
        </p:txBody>
      </p:sp>
    </p:spTree>
    <p:extLst>
      <p:ext uri="{BB962C8B-B14F-4D97-AF65-F5344CB8AC3E}">
        <p14:creationId xmlns:p14="http://schemas.microsoft.com/office/powerpoint/2010/main" val="2468787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05587" y="1739318"/>
            <a:ext cx="7855414" cy="4282584"/>
          </a:xfrm>
          <a:prstGeom prst="rect">
            <a:avLst/>
          </a:prstGeom>
        </p:spPr>
      </p:pic>
      <p:sp>
        <p:nvSpPr>
          <p:cNvPr id="4" name="Slide Number Placeholder 3"/>
          <p:cNvSpPr>
            <a:spLocks noGrp="1"/>
          </p:cNvSpPr>
          <p:nvPr>
            <p:ph type="sldNum" sz="quarter" idx="12"/>
          </p:nvPr>
        </p:nvSpPr>
        <p:spPr/>
        <p:txBody>
          <a:bodyPr/>
          <a:lstStyle/>
          <a:p>
            <a:fld id="{47AA19D7-909E-46E2-871F-BB9115430A80}" type="slidenum">
              <a:rPr lang="en-US" smtClean="0"/>
              <a:t>22</a:t>
            </a:fld>
            <a:endParaRPr lang="en-US"/>
          </a:p>
        </p:txBody>
      </p:sp>
      <p:sp>
        <p:nvSpPr>
          <p:cNvPr id="5" name="Title 4"/>
          <p:cNvSpPr>
            <a:spLocks noGrp="1"/>
          </p:cNvSpPr>
          <p:nvPr>
            <p:ph type="title"/>
          </p:nvPr>
        </p:nvSpPr>
        <p:spPr>
          <a:xfrm>
            <a:off x="191086" y="519941"/>
            <a:ext cx="3790071" cy="1325563"/>
          </a:xfrm>
        </p:spPr>
        <p:txBody>
          <a:bodyPr>
            <a:normAutofit fontScale="90000"/>
          </a:bodyPr>
          <a:lstStyle/>
          <a:p>
            <a:r>
              <a:rPr lang="en-US" b="1" dirty="0" smtClean="0"/>
              <a:t>Data </a:t>
            </a:r>
            <a:br>
              <a:rPr lang="en-US" b="1" dirty="0" smtClean="0"/>
            </a:br>
            <a:r>
              <a:rPr lang="en-US" b="1" dirty="0" smtClean="0"/>
              <a:t>Processing</a:t>
            </a:r>
            <a:br>
              <a:rPr lang="en-US" b="1" dirty="0" smtClean="0"/>
            </a:br>
            <a:endParaRPr lang="en-US" b="1" dirty="0"/>
          </a:p>
        </p:txBody>
      </p:sp>
      <p:grpSp>
        <p:nvGrpSpPr>
          <p:cNvPr id="16" name="Group 15"/>
          <p:cNvGrpSpPr/>
          <p:nvPr/>
        </p:nvGrpSpPr>
        <p:grpSpPr>
          <a:xfrm>
            <a:off x="3474720" y="439591"/>
            <a:ext cx="6200335" cy="2514182"/>
            <a:chOff x="5153465" y="517068"/>
            <a:chExt cx="6200335" cy="2514182"/>
          </a:xfrm>
        </p:grpSpPr>
        <p:pic>
          <p:nvPicPr>
            <p:cNvPr id="8" name="Picture 7"/>
            <p:cNvPicPr>
              <a:picLocks noChangeAspect="1"/>
            </p:cNvPicPr>
            <p:nvPr/>
          </p:nvPicPr>
          <p:blipFill>
            <a:blip r:embed="rId3"/>
            <a:stretch>
              <a:fillRect/>
            </a:stretch>
          </p:blipFill>
          <p:spPr>
            <a:xfrm>
              <a:off x="5153465" y="517068"/>
              <a:ext cx="6200335" cy="1565585"/>
            </a:xfrm>
            <a:prstGeom prst="rect">
              <a:avLst/>
            </a:prstGeom>
          </p:spPr>
        </p:pic>
        <p:cxnSp>
          <p:nvCxnSpPr>
            <p:cNvPr id="10" name="Straight Arrow Connector 9"/>
            <p:cNvCxnSpPr/>
            <p:nvPr/>
          </p:nvCxnSpPr>
          <p:spPr>
            <a:xfrm>
              <a:off x="7216726" y="2082653"/>
              <a:ext cx="14068" cy="9485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653995" y="4820552"/>
            <a:ext cx="5142003" cy="1900923"/>
            <a:chOff x="2680937" y="4900467"/>
            <a:chExt cx="5142003" cy="1900923"/>
          </a:xfrm>
        </p:grpSpPr>
        <p:pic>
          <p:nvPicPr>
            <p:cNvPr id="7" name="Picture 6"/>
            <p:cNvPicPr>
              <a:picLocks noChangeAspect="1"/>
            </p:cNvPicPr>
            <p:nvPr/>
          </p:nvPicPr>
          <p:blipFill>
            <a:blip r:embed="rId4"/>
            <a:stretch>
              <a:fillRect/>
            </a:stretch>
          </p:blipFill>
          <p:spPr>
            <a:xfrm>
              <a:off x="2680937" y="5372347"/>
              <a:ext cx="5142003" cy="1429043"/>
            </a:xfrm>
            <a:prstGeom prst="rect">
              <a:avLst/>
            </a:prstGeom>
          </p:spPr>
        </p:pic>
        <p:cxnSp>
          <p:nvCxnSpPr>
            <p:cNvPr id="12" name="Straight Arrow Connector 11"/>
            <p:cNvCxnSpPr/>
            <p:nvPr/>
          </p:nvCxnSpPr>
          <p:spPr>
            <a:xfrm flipH="1" flipV="1">
              <a:off x="4833294" y="4900467"/>
              <a:ext cx="5992" cy="5284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8761001" y="3424657"/>
            <a:ext cx="2715065" cy="923330"/>
          </a:xfrm>
          <a:prstGeom prst="rect">
            <a:avLst/>
          </a:prstGeom>
        </p:spPr>
        <p:txBody>
          <a:bodyPr wrap="square">
            <a:spAutoFit/>
          </a:bodyPr>
          <a:lstStyle/>
          <a:p>
            <a:r>
              <a:rPr lang="en-US" dirty="0"/>
              <a:t>Explicit steps and exact recipe to get through 1 - 3 (</a:t>
            </a:r>
            <a:r>
              <a:rPr lang="en-US" b="1" dirty="0"/>
              <a:t>instruction list</a:t>
            </a:r>
            <a:r>
              <a:rPr lang="en-US" dirty="0"/>
              <a:t>)</a:t>
            </a:r>
          </a:p>
        </p:txBody>
      </p:sp>
      <p:sp>
        <p:nvSpPr>
          <p:cNvPr id="19" name="Rectangle 18"/>
          <p:cNvSpPr/>
          <p:nvPr/>
        </p:nvSpPr>
        <p:spPr>
          <a:xfrm>
            <a:off x="8472385" y="4584780"/>
            <a:ext cx="3722664" cy="1200329"/>
          </a:xfrm>
          <a:prstGeom prst="rect">
            <a:avLst/>
          </a:prstGeom>
        </p:spPr>
        <p:txBody>
          <a:bodyPr wrap="square">
            <a:spAutoFit/>
          </a:bodyPr>
          <a:lstStyle/>
          <a:p>
            <a:r>
              <a:rPr lang="en-US" dirty="0"/>
              <a:t>•The programming script i.e. R script</a:t>
            </a:r>
          </a:p>
          <a:p>
            <a:r>
              <a:rPr lang="en-US" dirty="0"/>
              <a:t>•The </a:t>
            </a:r>
            <a:r>
              <a:rPr lang="en-US" dirty="0" err="1"/>
              <a:t>inputfor</a:t>
            </a:r>
            <a:r>
              <a:rPr lang="en-US" dirty="0"/>
              <a:t> the script –raw data</a:t>
            </a:r>
          </a:p>
          <a:p>
            <a:r>
              <a:rPr lang="en-US" dirty="0"/>
              <a:t>•The </a:t>
            </a:r>
            <a:r>
              <a:rPr lang="en-US" dirty="0" err="1"/>
              <a:t>outputwill</a:t>
            </a:r>
            <a:r>
              <a:rPr lang="en-US" dirty="0"/>
              <a:t> be the processed –tidy data set</a:t>
            </a:r>
          </a:p>
        </p:txBody>
      </p:sp>
    </p:spTree>
    <p:extLst>
      <p:ext uri="{BB962C8B-B14F-4D97-AF65-F5344CB8AC3E}">
        <p14:creationId xmlns:p14="http://schemas.microsoft.com/office/powerpoint/2010/main" val="282131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20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590" y="-55334"/>
            <a:ext cx="10515600" cy="1011937"/>
          </a:xfrm>
        </p:spPr>
        <p:txBody>
          <a:bodyPr/>
          <a:lstStyle/>
          <a:p>
            <a:pPr algn="ctr"/>
            <a:r>
              <a:rPr lang="en-US" b="1" dirty="0" smtClean="0">
                <a:solidFill>
                  <a:srgbClr val="002060"/>
                </a:solidFill>
              </a:rPr>
              <a:t>Getting Data</a:t>
            </a:r>
            <a:endParaRPr lang="en-US" b="1" dirty="0">
              <a:solidFill>
                <a:srgbClr val="002060"/>
              </a:solidFill>
            </a:endParaRPr>
          </a:p>
        </p:txBody>
      </p:sp>
      <p:sp>
        <p:nvSpPr>
          <p:cNvPr id="3" name="Content Placeholder 2"/>
          <p:cNvSpPr>
            <a:spLocks noGrp="1"/>
          </p:cNvSpPr>
          <p:nvPr>
            <p:ph idx="1"/>
          </p:nvPr>
        </p:nvSpPr>
        <p:spPr>
          <a:xfrm>
            <a:off x="433753" y="2855742"/>
            <a:ext cx="11071273" cy="3742007"/>
          </a:xfrm>
        </p:spPr>
        <p:txBody>
          <a:bodyPr/>
          <a:lstStyle/>
          <a:p>
            <a:pPr marL="0" indent="0" algn="just">
              <a:buNone/>
            </a:pPr>
            <a:r>
              <a:rPr lang="en-US" dirty="0" smtClean="0"/>
              <a:t>Data can be acquired for a data science project by many different means. </a:t>
            </a:r>
          </a:p>
          <a:p>
            <a:pPr marL="0" indent="0" algn="just">
              <a:buNone/>
            </a:pPr>
            <a:r>
              <a:rPr lang="en-US" dirty="0" smtClean="0"/>
              <a:t>Some ways of acquiring data:</a:t>
            </a:r>
          </a:p>
          <a:p>
            <a:pPr lvl="1" algn="just"/>
            <a:r>
              <a:rPr lang="en-US" sz="2800" dirty="0" smtClean="0"/>
              <a:t>using data portals </a:t>
            </a:r>
          </a:p>
          <a:p>
            <a:pPr lvl="1" algn="just"/>
            <a:r>
              <a:rPr lang="en-US" sz="2800" dirty="0" smtClean="0"/>
              <a:t>submitting Freedom of Information requests </a:t>
            </a:r>
          </a:p>
          <a:p>
            <a:pPr lvl="1" algn="just"/>
            <a:r>
              <a:rPr lang="en-US" sz="2800" dirty="0" smtClean="0"/>
              <a:t>government cooperation </a:t>
            </a:r>
          </a:p>
          <a:p>
            <a:pPr lvl="1" algn="just"/>
            <a:r>
              <a:rPr lang="en-US" sz="2800" dirty="0" smtClean="0"/>
              <a:t>data scraping</a:t>
            </a:r>
          </a:p>
          <a:p>
            <a:pPr lvl="1" algn="just"/>
            <a:r>
              <a:rPr lang="en-US" sz="2800" dirty="0" smtClean="0"/>
              <a:t>use technology to bridge the gap between how information is shared and what is necessary for project.</a:t>
            </a:r>
            <a:endParaRPr lang="en-US" sz="2800" dirty="0"/>
          </a:p>
        </p:txBody>
      </p:sp>
      <p:sp>
        <p:nvSpPr>
          <p:cNvPr id="4" name="Rectangle 3"/>
          <p:cNvSpPr/>
          <p:nvPr/>
        </p:nvSpPr>
        <p:spPr>
          <a:xfrm>
            <a:off x="433753" y="834130"/>
            <a:ext cx="11411243" cy="1815882"/>
          </a:xfrm>
          <a:prstGeom prst="rect">
            <a:avLst/>
          </a:prstGeom>
          <a:solidFill>
            <a:schemeClr val="accent3">
              <a:lumMod val="40000"/>
              <a:lumOff val="60000"/>
            </a:schemeClr>
          </a:solidFill>
        </p:spPr>
        <p:txBody>
          <a:bodyPr wrap="square">
            <a:spAutoFit/>
          </a:bodyPr>
          <a:lstStyle/>
          <a:p>
            <a:r>
              <a:rPr lang="en-US" sz="2800" dirty="0"/>
              <a:t>Before you can even think about putting your data to work, you have to figure out how you’re going to obtain all the data you need.</a:t>
            </a:r>
          </a:p>
          <a:p>
            <a:r>
              <a:rPr lang="en-US" sz="2800" dirty="0"/>
              <a:t>Data is either collected </a:t>
            </a:r>
            <a:r>
              <a:rPr lang="en-US" sz="2800" dirty="0" smtClean="0"/>
              <a:t>(</a:t>
            </a:r>
            <a:r>
              <a:rPr lang="en-US" sz="2800" dirty="0" err="1" smtClean="0"/>
              <a:t>i</a:t>
            </a:r>
            <a:r>
              <a:rPr lang="en-US" sz="2800" dirty="0" smtClean="0"/>
              <a:t>) </a:t>
            </a:r>
            <a:r>
              <a:rPr lang="en-US" sz="2800" b="1" dirty="0" smtClean="0"/>
              <a:t>slowly </a:t>
            </a:r>
            <a:r>
              <a:rPr lang="en-US" sz="2800" b="1" dirty="0"/>
              <a:t>over time </a:t>
            </a:r>
            <a:r>
              <a:rPr lang="en-US" sz="2800" dirty="0"/>
              <a:t>as it becomes available to a database you set up, or </a:t>
            </a:r>
            <a:r>
              <a:rPr lang="en-US" sz="2800" dirty="0" smtClean="0"/>
              <a:t>(ii) </a:t>
            </a:r>
            <a:r>
              <a:rPr lang="en-US" sz="2800" b="1" dirty="0" smtClean="0"/>
              <a:t>downloaded </a:t>
            </a:r>
            <a:r>
              <a:rPr lang="en-US" sz="2800" b="1" dirty="0"/>
              <a:t>from a source</a:t>
            </a:r>
            <a:r>
              <a:rPr lang="en-US" sz="2800" dirty="0"/>
              <a:t> of curated datasets.</a:t>
            </a:r>
          </a:p>
        </p:txBody>
      </p:sp>
      <p:sp>
        <p:nvSpPr>
          <p:cNvPr id="5" name="Slide Number Placeholder 4"/>
          <p:cNvSpPr>
            <a:spLocks noGrp="1"/>
          </p:cNvSpPr>
          <p:nvPr>
            <p:ph type="sldNum" sz="quarter" idx="12"/>
          </p:nvPr>
        </p:nvSpPr>
        <p:spPr/>
        <p:txBody>
          <a:bodyPr/>
          <a:lstStyle/>
          <a:p>
            <a:fld id="{47AA19D7-909E-46E2-871F-BB9115430A80}" type="slidenum">
              <a:rPr lang="en-US" smtClean="0"/>
              <a:t>23</a:t>
            </a:fld>
            <a:endParaRPr lang="en-US"/>
          </a:p>
        </p:txBody>
      </p:sp>
    </p:spTree>
    <p:extLst>
      <p:ext uri="{BB962C8B-B14F-4D97-AF65-F5344CB8AC3E}">
        <p14:creationId xmlns:p14="http://schemas.microsoft.com/office/powerpoint/2010/main" val="2969072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809" y="1"/>
            <a:ext cx="10515600" cy="1012874"/>
          </a:xfrm>
        </p:spPr>
        <p:txBody>
          <a:bodyPr/>
          <a:lstStyle/>
          <a:p>
            <a:pPr algn="ctr"/>
            <a:r>
              <a:rPr lang="en-US" b="1" dirty="0" smtClean="0">
                <a:solidFill>
                  <a:srgbClr val="002060"/>
                </a:solidFill>
              </a:rPr>
              <a:t>Data Portals</a:t>
            </a:r>
            <a:endParaRPr lang="en-US" b="1" dirty="0">
              <a:solidFill>
                <a:srgbClr val="002060"/>
              </a:solidFill>
            </a:endParaRPr>
          </a:p>
        </p:txBody>
      </p:sp>
      <p:sp>
        <p:nvSpPr>
          <p:cNvPr id="3" name="Content Placeholder 2"/>
          <p:cNvSpPr>
            <a:spLocks noGrp="1"/>
          </p:cNvSpPr>
          <p:nvPr>
            <p:ph idx="1"/>
          </p:nvPr>
        </p:nvSpPr>
        <p:spPr>
          <a:xfrm>
            <a:off x="120748" y="1136308"/>
            <a:ext cx="11705492" cy="5721692"/>
          </a:xfrm>
        </p:spPr>
        <p:txBody>
          <a:bodyPr>
            <a:normAutofit fontScale="85000" lnSpcReduction="10000"/>
          </a:bodyPr>
          <a:lstStyle/>
          <a:p>
            <a:pPr marL="0" indent="0">
              <a:buNone/>
            </a:pPr>
            <a:r>
              <a:rPr lang="en-US" dirty="0" smtClean="0"/>
              <a:t>Many countries have set up dedicated </a:t>
            </a:r>
            <a:r>
              <a:rPr lang="en-US" b="1" dirty="0" smtClean="0">
                <a:solidFill>
                  <a:schemeClr val="accent5">
                    <a:lumMod val="75000"/>
                  </a:schemeClr>
                </a:solidFill>
              </a:rPr>
              <a:t>open data </a:t>
            </a:r>
            <a:r>
              <a:rPr lang="en-US" dirty="0" smtClean="0"/>
              <a:t>portals. </a:t>
            </a:r>
          </a:p>
          <a:p>
            <a:pPr lvl="1"/>
            <a:r>
              <a:rPr lang="en-US" dirty="0" smtClean="0"/>
              <a:t>published datasets and relevant metadata</a:t>
            </a:r>
          </a:p>
          <a:p>
            <a:r>
              <a:rPr lang="en-US" dirty="0" smtClean="0"/>
              <a:t>Two indexes : </a:t>
            </a:r>
            <a:r>
              <a:rPr lang="en-US" b="1" dirty="0" smtClean="0">
                <a:solidFill>
                  <a:schemeClr val="accent5">
                    <a:lumMod val="75000"/>
                  </a:schemeClr>
                </a:solidFill>
              </a:rPr>
              <a:t>The Open Data Census </a:t>
            </a:r>
            <a:r>
              <a:rPr lang="en-US" dirty="0" smtClean="0"/>
              <a:t>and </a:t>
            </a:r>
            <a:r>
              <a:rPr lang="en-US" b="1" dirty="0" smtClean="0">
                <a:solidFill>
                  <a:schemeClr val="accent5">
                    <a:lumMod val="75000"/>
                  </a:schemeClr>
                </a:solidFill>
              </a:rPr>
              <a:t>datacatalogs.org</a:t>
            </a:r>
            <a:r>
              <a:rPr lang="en-US" dirty="0" smtClean="0"/>
              <a:t> </a:t>
            </a:r>
          </a:p>
          <a:p>
            <a:r>
              <a:rPr lang="en-US" dirty="0" smtClean="0"/>
              <a:t>The </a:t>
            </a:r>
            <a:r>
              <a:rPr lang="en-US" b="1" dirty="0" smtClean="0">
                <a:solidFill>
                  <a:schemeClr val="accent5">
                    <a:lumMod val="75000"/>
                  </a:schemeClr>
                </a:solidFill>
              </a:rPr>
              <a:t>Guardian</a:t>
            </a:r>
            <a:r>
              <a:rPr lang="en-US" dirty="0" smtClean="0"/>
              <a:t> also provides a world government data search engine.</a:t>
            </a:r>
          </a:p>
          <a:p>
            <a:r>
              <a:rPr lang="en-US" dirty="0" smtClean="0"/>
              <a:t>Comparative data - available from the data portals of the United Nations, World Bank, and World Health Organization. </a:t>
            </a:r>
          </a:p>
          <a:p>
            <a:pPr marL="0" indent="0">
              <a:buNone/>
            </a:pPr>
            <a:r>
              <a:rPr lang="en-US" dirty="0" smtClean="0"/>
              <a:t>A lot of government data is indexed by ordinary web search engines. </a:t>
            </a:r>
          </a:p>
          <a:p>
            <a:r>
              <a:rPr lang="en-US" dirty="0" smtClean="0"/>
              <a:t>The trick to finding this data is anticipating its file format. If you limit your searches to </a:t>
            </a:r>
            <a:r>
              <a:rPr lang="en-US" b="1" dirty="0" smtClean="0"/>
              <a:t>machine-readable file formats </a:t>
            </a:r>
            <a:r>
              <a:rPr lang="en-US" dirty="0" smtClean="0"/>
              <a:t>specific to the type of data you want (e.g. CSV or XLS for tabular data, SQL or DB for databases), your search results are likely to be relevant data. </a:t>
            </a:r>
          </a:p>
          <a:p>
            <a:r>
              <a:rPr lang="en-US" dirty="0" smtClean="0"/>
              <a:t>Add "</a:t>
            </a:r>
            <a:r>
              <a:rPr lang="en-US" dirty="0" smtClean="0">
                <a:solidFill>
                  <a:srgbClr val="C00000"/>
                </a:solidFill>
              </a:rPr>
              <a:t>+</a:t>
            </a:r>
            <a:r>
              <a:rPr lang="en-US" dirty="0" err="1" smtClean="0">
                <a:solidFill>
                  <a:srgbClr val="C00000"/>
                </a:solidFill>
              </a:rPr>
              <a:t>filetype:extension</a:t>
            </a:r>
            <a:r>
              <a:rPr lang="en-US" dirty="0" smtClean="0"/>
              <a:t>" to your Google query to look for files with a specific extension, e.g. "</a:t>
            </a:r>
            <a:r>
              <a:rPr lang="en-US" dirty="0" smtClean="0">
                <a:solidFill>
                  <a:srgbClr val="C00000"/>
                </a:solidFill>
              </a:rPr>
              <a:t>+</a:t>
            </a:r>
            <a:r>
              <a:rPr lang="en-US" dirty="0" err="1" smtClean="0">
                <a:solidFill>
                  <a:srgbClr val="C00000"/>
                </a:solidFill>
              </a:rPr>
              <a:t>filetype:csv</a:t>
            </a:r>
            <a:r>
              <a:rPr lang="en-US" dirty="0" smtClean="0"/>
              <a:t>" to look for CSV files.</a:t>
            </a:r>
          </a:p>
          <a:p>
            <a:endParaRPr lang="en-US" dirty="0" smtClean="0"/>
          </a:p>
          <a:p>
            <a:r>
              <a:rPr lang="en-US" dirty="0" smtClean="0"/>
              <a:t>Check the </a:t>
            </a:r>
            <a:r>
              <a:rPr lang="en-US" b="1" dirty="0" smtClean="0">
                <a:solidFill>
                  <a:schemeClr val="accent5">
                    <a:lumMod val="75000"/>
                  </a:schemeClr>
                </a:solidFill>
              </a:rPr>
              <a:t>Open Knowledge Foundation's Data Hub</a:t>
            </a:r>
            <a:r>
              <a:rPr lang="en-US" dirty="0" smtClean="0"/>
              <a:t>, "a community-run catalogue of useful sets of data on the Internet", to see if anyone else has put up the data you're looking for.</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24</a:t>
            </a:fld>
            <a:endParaRPr lang="en-US"/>
          </a:p>
        </p:txBody>
      </p:sp>
    </p:spTree>
    <p:extLst>
      <p:ext uri="{BB962C8B-B14F-4D97-AF65-F5344CB8AC3E}">
        <p14:creationId xmlns:p14="http://schemas.microsoft.com/office/powerpoint/2010/main" val="2302519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53" t="12933" r="41386" b="7067"/>
          <a:stretch/>
        </p:blipFill>
        <p:spPr>
          <a:xfrm>
            <a:off x="5423095" y="154744"/>
            <a:ext cx="6597747" cy="5111104"/>
          </a:xfrm>
          <a:prstGeom prst="rect">
            <a:avLst/>
          </a:prstGeom>
          <a:ln>
            <a:solidFill>
              <a:srgbClr val="0070C0"/>
            </a:solidFill>
          </a:ln>
        </p:spPr>
      </p:pic>
      <p:pic>
        <p:nvPicPr>
          <p:cNvPr id="5" name="Picture 4"/>
          <p:cNvPicPr>
            <a:picLocks noChangeAspect="1"/>
          </p:cNvPicPr>
          <p:nvPr/>
        </p:nvPicPr>
        <p:blipFill rotWithShape="1">
          <a:blip r:embed="rId3"/>
          <a:srcRect l="10067" t="13703" r="42576" b="5913"/>
          <a:stretch/>
        </p:blipFill>
        <p:spPr>
          <a:xfrm>
            <a:off x="393895" y="773722"/>
            <a:ext cx="6161650" cy="5880296"/>
          </a:xfrm>
          <a:prstGeom prst="rect">
            <a:avLst/>
          </a:prstGeom>
          <a:ln>
            <a:solidFill>
              <a:schemeClr val="accent6"/>
            </a:solidFill>
          </a:ln>
        </p:spPr>
      </p:pic>
      <p:sp>
        <p:nvSpPr>
          <p:cNvPr id="6" name="Slide Number Placeholder 5"/>
          <p:cNvSpPr>
            <a:spLocks noGrp="1"/>
          </p:cNvSpPr>
          <p:nvPr>
            <p:ph type="sldNum" sz="quarter" idx="12"/>
          </p:nvPr>
        </p:nvSpPr>
        <p:spPr/>
        <p:txBody>
          <a:bodyPr/>
          <a:lstStyle/>
          <a:p>
            <a:fld id="{47AA19D7-909E-46E2-871F-BB9115430A80}" type="slidenum">
              <a:rPr lang="en-US" smtClean="0"/>
              <a:t>25</a:t>
            </a:fld>
            <a:endParaRPr lang="en-US"/>
          </a:p>
        </p:txBody>
      </p:sp>
    </p:spTree>
    <p:extLst>
      <p:ext uri="{BB962C8B-B14F-4D97-AF65-F5344CB8AC3E}">
        <p14:creationId xmlns:p14="http://schemas.microsoft.com/office/powerpoint/2010/main" val="33982819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449"/>
            <a:ext cx="10515600" cy="704020"/>
          </a:xfrm>
        </p:spPr>
        <p:txBody>
          <a:bodyPr/>
          <a:lstStyle/>
          <a:p>
            <a:pPr algn="ctr"/>
            <a:r>
              <a:rPr lang="en-US" b="1" dirty="0" smtClean="0">
                <a:solidFill>
                  <a:srgbClr val="002060"/>
                </a:solidFill>
              </a:rPr>
              <a:t>Open Data</a:t>
            </a:r>
            <a:endParaRPr lang="en-US" b="1" dirty="0">
              <a:solidFill>
                <a:srgbClr val="002060"/>
              </a:solidFill>
            </a:endParaRPr>
          </a:p>
        </p:txBody>
      </p:sp>
      <p:sp>
        <p:nvSpPr>
          <p:cNvPr id="3" name="Content Placeholder 2"/>
          <p:cNvSpPr>
            <a:spLocks noGrp="1"/>
          </p:cNvSpPr>
          <p:nvPr>
            <p:ph idx="1"/>
          </p:nvPr>
        </p:nvSpPr>
        <p:spPr>
          <a:xfrm>
            <a:off x="627184" y="1081909"/>
            <a:ext cx="11147473" cy="5079365"/>
          </a:xfrm>
        </p:spPr>
        <p:txBody>
          <a:bodyPr>
            <a:normAutofit/>
          </a:bodyPr>
          <a:lstStyle/>
          <a:p>
            <a:r>
              <a:rPr lang="en-US" dirty="0"/>
              <a:t>Open data is data that is made freely and easily available to anyone to use, reuse and distribute</a:t>
            </a:r>
            <a:r>
              <a:rPr lang="en-US" dirty="0" smtClean="0"/>
              <a:t>.</a:t>
            </a:r>
          </a:p>
          <a:p>
            <a:pPr algn="just"/>
            <a:r>
              <a:rPr lang="en-US" dirty="0">
                <a:solidFill>
                  <a:srgbClr val="333333"/>
                </a:solidFill>
              </a:rPr>
              <a:t>The </a:t>
            </a:r>
            <a:r>
              <a:rPr lang="en-US" dirty="0">
                <a:solidFill>
                  <a:srgbClr val="4183C4"/>
                </a:solidFill>
                <a:hlinkClick r:id="rId2"/>
              </a:rPr>
              <a:t>Open Knowledge Foundation</a:t>
            </a:r>
            <a:r>
              <a:rPr lang="en-US" dirty="0">
                <a:solidFill>
                  <a:srgbClr val="333333"/>
                </a:solidFill>
              </a:rPr>
              <a:t>, an organization dedicated to bringing “openness” to the mainstream, defines the following key factors that make data “open”:</a:t>
            </a:r>
          </a:p>
          <a:p>
            <a:pPr lvl="1" algn="just"/>
            <a:r>
              <a:rPr lang="en-US" b="1" dirty="0">
                <a:solidFill>
                  <a:srgbClr val="333333"/>
                </a:solidFill>
              </a:rPr>
              <a:t>Access &amp; availability</a:t>
            </a:r>
            <a:r>
              <a:rPr lang="en-US" dirty="0">
                <a:solidFill>
                  <a:srgbClr val="333333"/>
                </a:solidFill>
              </a:rPr>
              <a:t> - data is available to all in a convenient and modifiable form</a:t>
            </a:r>
          </a:p>
          <a:p>
            <a:pPr lvl="1" algn="just"/>
            <a:r>
              <a:rPr lang="en-US" b="1" dirty="0">
                <a:solidFill>
                  <a:srgbClr val="333333"/>
                </a:solidFill>
              </a:rPr>
              <a:t>Re-use &amp; redistribution</a:t>
            </a:r>
            <a:r>
              <a:rPr lang="en-US" dirty="0">
                <a:solidFill>
                  <a:srgbClr val="333333"/>
                </a:solidFill>
              </a:rPr>
              <a:t> - terms of use allow for reusing, remixing and redistributing the data</a:t>
            </a:r>
          </a:p>
          <a:p>
            <a:pPr lvl="1" algn="just"/>
            <a:r>
              <a:rPr lang="en-US" b="1" dirty="0">
                <a:solidFill>
                  <a:srgbClr val="333333"/>
                </a:solidFill>
              </a:rPr>
              <a:t>Universal participation</a:t>
            </a:r>
            <a:r>
              <a:rPr lang="en-US" dirty="0">
                <a:solidFill>
                  <a:srgbClr val="333333"/>
                </a:solidFill>
              </a:rPr>
              <a:t> - there are no restrictions on who may do any of the above with the data</a:t>
            </a:r>
          </a:p>
          <a:p>
            <a:pPr algn="just"/>
            <a:r>
              <a:rPr lang="en-US" dirty="0">
                <a:solidFill>
                  <a:srgbClr val="333333"/>
                </a:solidFill>
              </a:rPr>
              <a:t>Similarly, the </a:t>
            </a:r>
            <a:r>
              <a:rPr lang="en-US" dirty="0">
                <a:solidFill>
                  <a:srgbClr val="4183C4"/>
                </a:solidFill>
                <a:hlinkClick r:id="rId3"/>
              </a:rPr>
              <a:t>FAIR research principles</a:t>
            </a:r>
            <a:r>
              <a:rPr lang="en-US" dirty="0">
                <a:solidFill>
                  <a:srgbClr val="333333"/>
                </a:solidFill>
              </a:rPr>
              <a:t> advocate for </a:t>
            </a:r>
            <a:r>
              <a:rPr lang="en-US" b="1" dirty="0">
                <a:solidFill>
                  <a:srgbClr val="333333"/>
                </a:solidFill>
              </a:rPr>
              <a:t>Findable, Accessible, Interoperable, and Reusable</a:t>
            </a:r>
            <a:r>
              <a:rPr lang="en-US" dirty="0">
                <a:solidFill>
                  <a:srgbClr val="333333"/>
                </a:solidFill>
              </a:rPr>
              <a:t> data.</a:t>
            </a: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26</a:t>
            </a:fld>
            <a:endParaRPr lang="en-US"/>
          </a:p>
        </p:txBody>
      </p:sp>
      <p:sp>
        <p:nvSpPr>
          <p:cNvPr id="5" name="Rectangle 4"/>
          <p:cNvSpPr/>
          <p:nvPr/>
        </p:nvSpPr>
        <p:spPr>
          <a:xfrm>
            <a:off x="1593166" y="6335532"/>
            <a:ext cx="8389034" cy="369332"/>
          </a:xfrm>
          <a:prstGeom prst="rect">
            <a:avLst/>
          </a:prstGeom>
        </p:spPr>
        <p:txBody>
          <a:bodyPr wrap="square">
            <a:spAutoFit/>
          </a:bodyPr>
          <a:lstStyle/>
          <a:p>
            <a:r>
              <a:rPr lang="en-US" dirty="0"/>
              <a:t>https://mozillascience.github.io/open-data-primers/1-open-data-what.html</a:t>
            </a:r>
          </a:p>
        </p:txBody>
      </p:sp>
    </p:spTree>
    <p:extLst>
      <p:ext uri="{BB962C8B-B14F-4D97-AF65-F5344CB8AC3E}">
        <p14:creationId xmlns:p14="http://schemas.microsoft.com/office/powerpoint/2010/main" val="1791153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386" y="0"/>
            <a:ext cx="10515600" cy="942535"/>
          </a:xfrm>
        </p:spPr>
        <p:txBody>
          <a:bodyPr/>
          <a:lstStyle/>
          <a:p>
            <a:pPr algn="ctr"/>
            <a:r>
              <a:rPr lang="en-US" b="1" dirty="0" smtClean="0">
                <a:solidFill>
                  <a:srgbClr val="002060"/>
                </a:solidFill>
              </a:rPr>
              <a:t>APIs</a:t>
            </a:r>
            <a:endParaRPr lang="en-US" b="1" dirty="0">
              <a:solidFill>
                <a:srgbClr val="002060"/>
              </a:solidFill>
            </a:endParaRPr>
          </a:p>
        </p:txBody>
      </p:sp>
      <p:sp>
        <p:nvSpPr>
          <p:cNvPr id="3" name="Content Placeholder 2"/>
          <p:cNvSpPr>
            <a:spLocks noGrp="1"/>
          </p:cNvSpPr>
          <p:nvPr>
            <p:ph idx="1"/>
          </p:nvPr>
        </p:nvSpPr>
        <p:spPr>
          <a:xfrm>
            <a:off x="528711" y="1333256"/>
            <a:ext cx="11034932" cy="3787384"/>
          </a:xfrm>
        </p:spPr>
        <p:txBody>
          <a:bodyPr>
            <a:normAutofit/>
          </a:bodyPr>
          <a:lstStyle/>
          <a:p>
            <a:r>
              <a:rPr lang="en-US" dirty="0" smtClean="0"/>
              <a:t>Open data is sometimes provided through an application programming interface (API). </a:t>
            </a:r>
          </a:p>
          <a:p>
            <a:r>
              <a:rPr lang="en-US" dirty="0" smtClean="0"/>
              <a:t>This is a web-based method for retrieving, searching, or even updating data dynamically from within a programming language environment. </a:t>
            </a:r>
          </a:p>
          <a:p>
            <a:r>
              <a:rPr lang="en-US" dirty="0" smtClean="0"/>
              <a:t>APIs provide up-to-date data in a granular and filtered form, removing the need to repeatedly process and update source files.</a:t>
            </a:r>
          </a:p>
          <a:p>
            <a:r>
              <a:rPr lang="en-US" dirty="0" smtClean="0"/>
              <a:t>A common use case for APIs is relatively time-sensitive information, such as procurement calls and contracts which are released every day</a:t>
            </a:r>
            <a:endParaRPr lang="en-US" dirty="0"/>
          </a:p>
        </p:txBody>
      </p:sp>
      <p:sp>
        <p:nvSpPr>
          <p:cNvPr id="4" name="Rectangle 3"/>
          <p:cNvSpPr/>
          <p:nvPr/>
        </p:nvSpPr>
        <p:spPr>
          <a:xfrm>
            <a:off x="1444281" y="5145601"/>
            <a:ext cx="8965809" cy="1015663"/>
          </a:xfrm>
          <a:prstGeom prst="rect">
            <a:avLst/>
          </a:prstGeom>
          <a:solidFill>
            <a:schemeClr val="accent4">
              <a:lumMod val="60000"/>
              <a:lumOff val="40000"/>
            </a:schemeClr>
          </a:solidFill>
        </p:spPr>
        <p:txBody>
          <a:bodyPr wrap="square">
            <a:spAutoFit/>
          </a:bodyPr>
          <a:lstStyle/>
          <a:p>
            <a:r>
              <a:rPr lang="en-US" sz="2000" b="1" dirty="0" smtClean="0"/>
              <a:t>Application Programming Interface (API)</a:t>
            </a:r>
            <a:r>
              <a:rPr lang="en-US" sz="2000" dirty="0" smtClean="0"/>
              <a:t>: a specification allowing two pieces of software to interface with each other, without either having knowledge of the inner workings of the other.</a:t>
            </a:r>
            <a:endParaRPr lang="en-US" sz="2000" dirty="0"/>
          </a:p>
        </p:txBody>
      </p:sp>
      <p:sp>
        <p:nvSpPr>
          <p:cNvPr id="5" name="Slide Number Placeholder 4"/>
          <p:cNvSpPr>
            <a:spLocks noGrp="1"/>
          </p:cNvSpPr>
          <p:nvPr>
            <p:ph type="sldNum" sz="quarter" idx="12"/>
          </p:nvPr>
        </p:nvSpPr>
        <p:spPr/>
        <p:txBody>
          <a:bodyPr/>
          <a:lstStyle/>
          <a:p>
            <a:fld id="{47AA19D7-909E-46E2-871F-BB9115430A80}" type="slidenum">
              <a:rPr lang="en-US" smtClean="0"/>
              <a:t>27</a:t>
            </a:fld>
            <a:endParaRPr lang="en-US"/>
          </a:p>
        </p:txBody>
      </p:sp>
    </p:spTree>
    <p:extLst>
      <p:ext uri="{BB962C8B-B14F-4D97-AF65-F5344CB8AC3E}">
        <p14:creationId xmlns:p14="http://schemas.microsoft.com/office/powerpoint/2010/main" val="1346001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132" y="168812"/>
            <a:ext cx="10515600" cy="1100480"/>
          </a:xfrm>
        </p:spPr>
        <p:txBody>
          <a:bodyPr/>
          <a:lstStyle/>
          <a:p>
            <a:pPr algn="ctr"/>
            <a:r>
              <a:rPr lang="en-US" b="1" dirty="0" smtClean="0">
                <a:solidFill>
                  <a:srgbClr val="002060"/>
                </a:solidFill>
              </a:rPr>
              <a:t>Freedom of Information (FOI)</a:t>
            </a:r>
            <a:endParaRPr lang="en-US" b="1" dirty="0">
              <a:solidFill>
                <a:srgbClr val="002060"/>
              </a:solidFill>
            </a:endParaRPr>
          </a:p>
        </p:txBody>
      </p:sp>
      <p:sp>
        <p:nvSpPr>
          <p:cNvPr id="3" name="Content Placeholder 2"/>
          <p:cNvSpPr>
            <a:spLocks noGrp="1"/>
          </p:cNvSpPr>
          <p:nvPr>
            <p:ph idx="1"/>
          </p:nvPr>
        </p:nvSpPr>
        <p:spPr>
          <a:xfrm>
            <a:off x="353743" y="1448997"/>
            <a:ext cx="11456378" cy="4951803"/>
          </a:xfrm>
        </p:spPr>
        <p:txBody>
          <a:bodyPr>
            <a:noAutofit/>
          </a:bodyPr>
          <a:lstStyle/>
          <a:p>
            <a:pPr algn="just">
              <a:spcBef>
                <a:spcPts val="0"/>
              </a:spcBef>
            </a:pPr>
            <a:r>
              <a:rPr lang="en-US" dirty="0" smtClean="0"/>
              <a:t>Many countries decided to increase the transparency of their governments by introducing </a:t>
            </a:r>
            <a:r>
              <a:rPr lang="en-US" b="1" dirty="0" smtClean="0"/>
              <a:t>Freedom of Information</a:t>
            </a:r>
            <a:r>
              <a:rPr lang="en-US" dirty="0" smtClean="0"/>
              <a:t> (</a:t>
            </a:r>
            <a:r>
              <a:rPr lang="en-US" dirty="0" err="1" smtClean="0"/>
              <a:t>FoI</a:t>
            </a:r>
            <a:r>
              <a:rPr lang="en-US" dirty="0" smtClean="0"/>
              <a:t>) legislation. </a:t>
            </a:r>
          </a:p>
          <a:p>
            <a:pPr algn="just">
              <a:spcBef>
                <a:spcPts val="0"/>
              </a:spcBef>
            </a:pPr>
            <a:r>
              <a:rPr lang="en-US" b="1" dirty="0" smtClean="0"/>
              <a:t>Laws</a:t>
            </a:r>
            <a:r>
              <a:rPr lang="en-US" dirty="0" smtClean="0"/>
              <a:t> - enable every citizen to request documents and other material from parts of the government which do not merit special protection (e.g. due to concerns over privacy, national security, or commercial confidentiality).</a:t>
            </a:r>
          </a:p>
          <a:p>
            <a:pPr algn="just">
              <a:spcBef>
                <a:spcPts val="0"/>
              </a:spcBef>
            </a:pPr>
            <a:r>
              <a:rPr lang="en-US" dirty="0" err="1" smtClean="0"/>
              <a:t>FoI</a:t>
            </a:r>
            <a:r>
              <a:rPr lang="en-US" dirty="0" smtClean="0"/>
              <a:t> requests may be necessary when you want to </a:t>
            </a:r>
            <a:r>
              <a:rPr lang="en-US" b="1" dirty="0" smtClean="0"/>
              <a:t>get more detail on the projects that government money is funding</a:t>
            </a:r>
            <a:r>
              <a:rPr lang="en-US" dirty="0" smtClean="0"/>
              <a:t>. </a:t>
            </a:r>
          </a:p>
          <a:p>
            <a:pPr algn="just">
              <a:spcBef>
                <a:spcPts val="0"/>
              </a:spcBef>
            </a:pPr>
            <a:r>
              <a:rPr lang="en-US" dirty="0" smtClean="0"/>
              <a:t>A good example of this process is the </a:t>
            </a:r>
            <a:r>
              <a:rPr lang="en-US" b="1" dirty="0" smtClean="0"/>
              <a:t>Sunlight Foundation's </a:t>
            </a:r>
            <a:r>
              <a:rPr lang="en-US" dirty="0" smtClean="0"/>
              <a:t>request for information on the </a:t>
            </a:r>
            <a:r>
              <a:rPr lang="en-US" b="1" dirty="0" smtClean="0"/>
              <a:t>Airport Improvement Program </a:t>
            </a:r>
            <a:r>
              <a:rPr lang="en-US" dirty="0" smtClean="0"/>
              <a:t>in the United States. </a:t>
            </a:r>
          </a:p>
          <a:p>
            <a:pPr algn="just">
              <a:spcBef>
                <a:spcPts val="0"/>
              </a:spcBef>
            </a:pPr>
            <a:r>
              <a:rPr lang="en-US" dirty="0" smtClean="0"/>
              <a:t>If you see some interesting patterns in your high-level spending data, don't be afraid to dig deeper and ask for more detailed program information.</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28</a:t>
            </a:fld>
            <a:endParaRPr lang="en-US"/>
          </a:p>
        </p:txBody>
      </p:sp>
    </p:spTree>
    <p:extLst>
      <p:ext uri="{BB962C8B-B14F-4D97-AF65-F5344CB8AC3E}">
        <p14:creationId xmlns:p14="http://schemas.microsoft.com/office/powerpoint/2010/main" val="848353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0"/>
            <a:ext cx="10515600" cy="1325563"/>
          </a:xfrm>
        </p:spPr>
        <p:txBody>
          <a:bodyPr/>
          <a:lstStyle/>
          <a:p>
            <a:pPr algn="ctr"/>
            <a:r>
              <a:rPr lang="en-US" b="1" dirty="0" smtClean="0">
                <a:solidFill>
                  <a:srgbClr val="002060"/>
                </a:solidFill>
              </a:rPr>
              <a:t>Preparing FOI request</a:t>
            </a:r>
            <a:endParaRPr lang="en-US" b="1" dirty="0">
              <a:solidFill>
                <a:srgbClr val="002060"/>
              </a:solidFill>
            </a:endParaRPr>
          </a:p>
        </p:txBody>
      </p:sp>
      <p:sp>
        <p:nvSpPr>
          <p:cNvPr id="3" name="Content Placeholder 2"/>
          <p:cNvSpPr>
            <a:spLocks noGrp="1"/>
          </p:cNvSpPr>
          <p:nvPr>
            <p:ph idx="1"/>
          </p:nvPr>
        </p:nvSpPr>
        <p:spPr>
          <a:xfrm>
            <a:off x="528709" y="942535"/>
            <a:ext cx="11302219" cy="5050301"/>
          </a:xfrm>
        </p:spPr>
        <p:txBody>
          <a:bodyPr>
            <a:noAutofit/>
          </a:bodyPr>
          <a:lstStyle/>
          <a:p>
            <a:r>
              <a:rPr lang="en-US" sz="1800" dirty="0" smtClean="0"/>
              <a:t>Want to submit an </a:t>
            </a:r>
            <a:r>
              <a:rPr lang="en-US" sz="1800" dirty="0" err="1" smtClean="0"/>
              <a:t>FoI</a:t>
            </a:r>
            <a:r>
              <a:rPr lang="en-US" sz="1800" dirty="0" smtClean="0"/>
              <a:t> request, but not sure where to start, who to address your request to, or how to write it? Access Info is an organization that works to help people obtain the information they require from the public bodies that hold it. They have also produced a toolkit for </a:t>
            </a:r>
            <a:r>
              <a:rPr lang="en-US" sz="1800" dirty="0" err="1" smtClean="0"/>
              <a:t>FoI</a:t>
            </a:r>
            <a:r>
              <a:rPr lang="en-US" sz="1800" dirty="0" smtClean="0"/>
              <a:t> requests. It's primarily aimed at journalists, but most of the tips are equally relevant for other researchers.</a:t>
            </a:r>
          </a:p>
          <a:p>
            <a:endParaRPr lang="en-US" sz="1800" dirty="0" smtClean="0"/>
          </a:p>
          <a:p>
            <a:r>
              <a:rPr lang="en-US" sz="1800" dirty="0" smtClean="0"/>
              <a:t>Before submitting your </a:t>
            </a:r>
            <a:r>
              <a:rPr lang="en-US" sz="1800" dirty="0" err="1" smtClean="0"/>
              <a:t>FoI</a:t>
            </a:r>
            <a:r>
              <a:rPr lang="en-US" sz="1800" dirty="0" smtClean="0"/>
              <a:t> request, consider whether you could acquire the data by some other route. Journalists, activists, and CSOs have long had their own channels of acquiring information. Sometimes having a good relationship with a press officer or a civil servant is good enough, and making a formal request for information is unnecessary—your friendly press-officer may even feel offended if you don't ask them nicely first. </a:t>
            </a:r>
            <a:r>
              <a:rPr lang="en-US" sz="1800" dirty="0" err="1" smtClean="0"/>
              <a:t>FoIs</a:t>
            </a:r>
            <a:r>
              <a:rPr lang="en-US" sz="1800" dirty="0" smtClean="0"/>
              <a:t> generate a lot of paperwork (hence grumpy civil servants), so if you do have the contacts, it may be a good idea to ask nicely first!</a:t>
            </a:r>
          </a:p>
          <a:p>
            <a:endParaRPr lang="en-US" sz="1800" dirty="0" smtClean="0"/>
          </a:p>
          <a:p>
            <a:r>
              <a:rPr lang="en-US" sz="1800" dirty="0" smtClean="0"/>
              <a:t>If an </a:t>
            </a:r>
            <a:r>
              <a:rPr lang="en-US" sz="1800" dirty="0" err="1" smtClean="0"/>
              <a:t>FoI</a:t>
            </a:r>
            <a:r>
              <a:rPr lang="en-US" sz="1800" dirty="0" smtClean="0"/>
              <a:t> request is your best option, make sure to invest some preparation in formulating your request. The documents or databases that are requested should be clearly identified, you should be aware of the department or unit in charge of the request, and you should address possible concerns over privacy or commercial confidentiality in your request.</a:t>
            </a:r>
          </a:p>
          <a:p>
            <a:endParaRPr lang="en-US" sz="1800" dirty="0" smtClean="0"/>
          </a:p>
          <a:p>
            <a:r>
              <a:rPr lang="en-US" sz="1800" dirty="0" smtClean="0"/>
              <a:t>Don't count on receiving data in a machine-readable form. The </a:t>
            </a:r>
            <a:r>
              <a:rPr lang="en-US" sz="1800" dirty="0" err="1" smtClean="0"/>
              <a:t>FoI</a:t>
            </a:r>
            <a:r>
              <a:rPr lang="en-US" sz="1800" dirty="0" smtClean="0"/>
              <a:t> legislation in force in many countries was established before the need for structured data became apparent, and many laws do not allow the citizen to request a particular format. Many governments choose to release information on paper rather than in a structured digital form, which makes the data processing step more painful.</a:t>
            </a:r>
            <a:endParaRPr lang="en-US" sz="1800" dirty="0"/>
          </a:p>
        </p:txBody>
      </p:sp>
      <p:sp>
        <p:nvSpPr>
          <p:cNvPr id="4" name="Slide Number Placeholder 3"/>
          <p:cNvSpPr>
            <a:spLocks noGrp="1"/>
          </p:cNvSpPr>
          <p:nvPr>
            <p:ph type="sldNum" sz="quarter" idx="12"/>
          </p:nvPr>
        </p:nvSpPr>
        <p:spPr/>
        <p:txBody>
          <a:bodyPr/>
          <a:lstStyle/>
          <a:p>
            <a:fld id="{47AA19D7-909E-46E2-871F-BB9115430A80}" type="slidenum">
              <a:rPr lang="en-US" smtClean="0"/>
              <a:t>29</a:t>
            </a:fld>
            <a:endParaRPr lang="en-US"/>
          </a:p>
        </p:txBody>
      </p:sp>
    </p:spTree>
    <p:extLst>
      <p:ext uri="{BB962C8B-B14F-4D97-AF65-F5344CB8AC3E}">
        <p14:creationId xmlns:p14="http://schemas.microsoft.com/office/powerpoint/2010/main" val="2696598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81218" y="707886"/>
            <a:ext cx="5858764" cy="5395428"/>
          </a:xfrm>
          <a:prstGeom prst="rect">
            <a:avLst/>
          </a:prstGeom>
        </p:spPr>
      </p:pic>
      <p:sp>
        <p:nvSpPr>
          <p:cNvPr id="5" name="Rectangle 4"/>
          <p:cNvSpPr/>
          <p:nvPr/>
        </p:nvSpPr>
        <p:spPr>
          <a:xfrm>
            <a:off x="2077328" y="6334780"/>
            <a:ext cx="7587175" cy="523220"/>
          </a:xfrm>
          <a:prstGeom prst="rect">
            <a:avLst/>
          </a:prstGeom>
        </p:spPr>
        <p:txBody>
          <a:bodyPr wrap="square">
            <a:spAutoFit/>
          </a:bodyPr>
          <a:lstStyle/>
          <a:p>
            <a:pPr algn="ctr"/>
            <a:r>
              <a:rPr lang="en-US" sz="1400" dirty="0">
                <a:hlinkClick r:id="rId3"/>
              </a:rPr>
              <a:t>https://blogs.technet.microsoft.com/machinelearning/2016/03/28/how-to-do-data-science</a:t>
            </a:r>
            <a:r>
              <a:rPr lang="en-US" sz="1400" dirty="0" smtClean="0">
                <a:hlinkClick r:id="rId3"/>
              </a:rPr>
              <a:t>/</a:t>
            </a:r>
            <a:endParaRPr lang="en-US" sz="1400" dirty="0" smtClean="0"/>
          </a:p>
          <a:p>
            <a:endParaRPr lang="en-US" sz="1400" dirty="0"/>
          </a:p>
        </p:txBody>
      </p:sp>
      <p:sp>
        <p:nvSpPr>
          <p:cNvPr id="6" name="Slide Number Placeholder 5"/>
          <p:cNvSpPr>
            <a:spLocks noGrp="1"/>
          </p:cNvSpPr>
          <p:nvPr>
            <p:ph type="sldNum" sz="quarter" idx="12"/>
          </p:nvPr>
        </p:nvSpPr>
        <p:spPr/>
        <p:txBody>
          <a:bodyPr/>
          <a:lstStyle/>
          <a:p>
            <a:fld id="{47AA19D7-909E-46E2-871F-BB9115430A80}" type="slidenum">
              <a:rPr lang="en-US" smtClean="0"/>
              <a:t>3</a:t>
            </a:fld>
            <a:endParaRPr lang="en-US"/>
          </a:p>
        </p:txBody>
      </p:sp>
      <p:sp>
        <p:nvSpPr>
          <p:cNvPr id="2" name="Rectangle 1"/>
          <p:cNvSpPr/>
          <p:nvPr/>
        </p:nvSpPr>
        <p:spPr>
          <a:xfrm>
            <a:off x="469946" y="2697714"/>
            <a:ext cx="4612161" cy="707886"/>
          </a:xfrm>
          <a:prstGeom prst="rect">
            <a:avLst/>
          </a:prstGeom>
          <a:noFill/>
        </p:spPr>
        <p:txBody>
          <a:bodyPr wrap="none" lIns="91440" tIns="45720" rIns="91440" bIns="45720">
            <a:spAutoFit/>
          </a:bodyPr>
          <a:lstStyle/>
          <a:p>
            <a:pPr algn="ctr"/>
            <a:r>
              <a:rPr lang="en-US" sz="40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Science Process</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917075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smtClean="0">
                <a:solidFill>
                  <a:srgbClr val="002060"/>
                </a:solidFill>
              </a:rPr>
              <a:t>Data Scraping</a:t>
            </a:r>
            <a:endParaRPr lang="en-US" b="1" dirty="0">
              <a:solidFill>
                <a:srgbClr val="002060"/>
              </a:solidFill>
            </a:endParaRPr>
          </a:p>
        </p:txBody>
      </p:sp>
      <p:sp>
        <p:nvSpPr>
          <p:cNvPr id="3" name="Content Placeholder 2"/>
          <p:cNvSpPr>
            <a:spLocks noGrp="1"/>
          </p:cNvSpPr>
          <p:nvPr>
            <p:ph idx="1"/>
          </p:nvPr>
        </p:nvSpPr>
        <p:spPr>
          <a:xfrm>
            <a:off x="838200" y="1586474"/>
            <a:ext cx="10515600" cy="4351338"/>
          </a:xfrm>
        </p:spPr>
        <p:txBody>
          <a:bodyPr>
            <a:normAutofit/>
          </a:bodyPr>
          <a:lstStyle/>
          <a:p>
            <a:pPr algn="just"/>
            <a:r>
              <a:rPr lang="en-US" b="1" dirty="0" smtClean="0"/>
              <a:t>Scraping </a:t>
            </a:r>
            <a:r>
              <a:rPr lang="en-US" dirty="0" smtClean="0"/>
              <a:t>refers to transforming unstructured documents (online database interfaces, PDF files, or even printed documents) into a structured form that is ready for computational processing and analysis.</a:t>
            </a:r>
          </a:p>
          <a:p>
            <a:pPr algn="just"/>
            <a:r>
              <a:rPr lang="en-US" dirty="0" smtClean="0"/>
              <a:t>Although many easy-to-use scraping tools which do not require much technical know-how exist, many of the most rewarding data scraping tasks – such as the automated scraping of thousands or millions of web sites or the mass interpretation of PDF files – require some programming ability.</a:t>
            </a:r>
          </a:p>
          <a:p>
            <a:r>
              <a:rPr lang="en-US" dirty="0" smtClean="0"/>
              <a:t>Start learning about what data scraping is with </a:t>
            </a:r>
            <a:r>
              <a:rPr lang="en-US" dirty="0" err="1" smtClean="0"/>
              <a:t>ScraperWiki</a:t>
            </a:r>
            <a:r>
              <a:rPr lang="en-US" dirty="0" smtClean="0"/>
              <a:t>. </a:t>
            </a:r>
          </a:p>
        </p:txBody>
      </p:sp>
      <p:sp>
        <p:nvSpPr>
          <p:cNvPr id="4" name="Slide Number Placeholder 3"/>
          <p:cNvSpPr>
            <a:spLocks noGrp="1"/>
          </p:cNvSpPr>
          <p:nvPr>
            <p:ph type="sldNum" sz="quarter" idx="12"/>
          </p:nvPr>
        </p:nvSpPr>
        <p:spPr/>
        <p:txBody>
          <a:bodyPr/>
          <a:lstStyle/>
          <a:p>
            <a:fld id="{47AA19D7-909E-46E2-871F-BB9115430A80}" type="slidenum">
              <a:rPr lang="en-US" smtClean="0"/>
              <a:t>30</a:t>
            </a:fld>
            <a:endParaRPr lang="en-US"/>
          </a:p>
        </p:txBody>
      </p:sp>
    </p:spTree>
    <p:extLst>
      <p:ext uri="{BB962C8B-B14F-4D97-AF65-F5344CB8AC3E}">
        <p14:creationId xmlns:p14="http://schemas.microsoft.com/office/powerpoint/2010/main" val="37020682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042"/>
            <a:ext cx="10515600" cy="1325563"/>
          </a:xfrm>
        </p:spPr>
        <p:txBody>
          <a:bodyPr/>
          <a:lstStyle/>
          <a:p>
            <a:pPr algn="ctr"/>
            <a:r>
              <a:rPr lang="en-US" b="1" dirty="0" smtClean="0">
                <a:solidFill>
                  <a:srgbClr val="002060"/>
                </a:solidFill>
              </a:rPr>
              <a:t>Getting Data Out of Scanned Documents</a:t>
            </a:r>
            <a:endParaRPr lang="en-US" b="1" dirty="0">
              <a:solidFill>
                <a:srgbClr val="002060"/>
              </a:solidFill>
            </a:endParaRPr>
          </a:p>
        </p:txBody>
      </p:sp>
      <p:sp>
        <p:nvSpPr>
          <p:cNvPr id="3" name="Content Placeholder 2"/>
          <p:cNvSpPr>
            <a:spLocks noGrp="1"/>
          </p:cNvSpPr>
          <p:nvPr>
            <p:ph idx="1"/>
          </p:nvPr>
        </p:nvSpPr>
        <p:spPr>
          <a:xfrm>
            <a:off x="402102" y="1465605"/>
            <a:ext cx="11400692" cy="4907060"/>
          </a:xfrm>
        </p:spPr>
        <p:txBody>
          <a:bodyPr>
            <a:normAutofit/>
          </a:bodyPr>
          <a:lstStyle/>
          <a:p>
            <a:r>
              <a:rPr lang="en-US" dirty="0" smtClean="0"/>
              <a:t>In some cases, the only way to gain access to a dataset is through the </a:t>
            </a:r>
            <a:r>
              <a:rPr lang="en-US" b="1" dirty="0" smtClean="0"/>
              <a:t>digitization of printed material</a:t>
            </a:r>
            <a:r>
              <a:rPr lang="en-US" dirty="0" smtClean="0"/>
              <a:t>. </a:t>
            </a:r>
          </a:p>
          <a:p>
            <a:pPr algn="just"/>
            <a:r>
              <a:rPr lang="en-US" dirty="0" smtClean="0"/>
              <a:t>How to leverage </a:t>
            </a:r>
            <a:r>
              <a:rPr lang="en-US" dirty="0"/>
              <a:t>data which is trapped inside scanned documents and </a:t>
            </a:r>
            <a:r>
              <a:rPr lang="en-US" dirty="0" smtClean="0"/>
              <a:t>images? </a:t>
            </a:r>
          </a:p>
          <a:p>
            <a:pPr lvl="1"/>
            <a:r>
              <a:rPr lang="en-US" b="1" dirty="0" smtClean="0"/>
              <a:t>Optical character recognition (OCR) </a:t>
            </a:r>
            <a:r>
              <a:rPr lang="en-US" dirty="0" smtClean="0"/>
              <a:t>software is built to do this, accepting scanned pictures and PDF documents as an input. </a:t>
            </a:r>
          </a:p>
          <a:p>
            <a:pPr lvl="2"/>
            <a:r>
              <a:rPr lang="en-US" dirty="0" smtClean="0"/>
              <a:t>ABBYY </a:t>
            </a:r>
            <a:r>
              <a:rPr lang="en-US" dirty="0" err="1" smtClean="0"/>
              <a:t>FineReader</a:t>
            </a:r>
            <a:r>
              <a:rPr lang="en-US" dirty="0" smtClean="0"/>
              <a:t>, and some open-source software packages, such as Google's Tesseract.</a:t>
            </a:r>
          </a:p>
          <a:p>
            <a:pPr algn="just"/>
            <a:r>
              <a:rPr lang="en-US" dirty="0"/>
              <a:t>Automated data entry solutions do a great job of reading scanned documents and images and then transferring that data into a different format such as excel sheet or </a:t>
            </a:r>
            <a:r>
              <a:rPr lang="en-US" dirty="0" smtClean="0"/>
              <a:t>csv.</a:t>
            </a:r>
          </a:p>
          <a:p>
            <a:pPr marL="0" indent="0" algn="r">
              <a:buNone/>
            </a:pPr>
            <a:r>
              <a:rPr lang="en-US" sz="2000" dirty="0">
                <a:hlinkClick r:id="rId2"/>
              </a:rPr>
              <a:t>https://docparser.com/blog/extract-data-scanned-documents-images</a:t>
            </a:r>
            <a:r>
              <a:rPr lang="en-US" sz="2000" dirty="0" smtClean="0">
                <a:hlinkClick r:id="rId2"/>
              </a:rPr>
              <a:t>/</a:t>
            </a:r>
            <a:r>
              <a:rPr lang="en-US" sz="2000" dirty="0" smtClean="0"/>
              <a:t> </a:t>
            </a:r>
            <a:endParaRPr lang="en-US" sz="2000" dirty="0"/>
          </a:p>
        </p:txBody>
      </p:sp>
      <p:sp>
        <p:nvSpPr>
          <p:cNvPr id="4" name="Slide Number Placeholder 3"/>
          <p:cNvSpPr>
            <a:spLocks noGrp="1"/>
          </p:cNvSpPr>
          <p:nvPr>
            <p:ph type="sldNum" sz="quarter" idx="12"/>
          </p:nvPr>
        </p:nvSpPr>
        <p:spPr/>
        <p:txBody>
          <a:bodyPr/>
          <a:lstStyle/>
          <a:p>
            <a:fld id="{47AA19D7-909E-46E2-871F-BB9115430A80}" type="slidenum">
              <a:rPr lang="en-US" smtClean="0"/>
              <a:t>31</a:t>
            </a:fld>
            <a:endParaRPr lang="en-US"/>
          </a:p>
        </p:txBody>
      </p:sp>
    </p:spTree>
    <p:extLst>
      <p:ext uri="{BB962C8B-B14F-4D97-AF65-F5344CB8AC3E}">
        <p14:creationId xmlns:p14="http://schemas.microsoft.com/office/powerpoint/2010/main" val="525801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58277"/>
          </a:xfrm>
        </p:spPr>
        <p:txBody>
          <a:bodyPr/>
          <a:lstStyle/>
          <a:p>
            <a:pPr algn="ctr"/>
            <a:r>
              <a:rPr lang="en-US" b="1" dirty="0" smtClean="0">
                <a:solidFill>
                  <a:srgbClr val="002060"/>
                </a:solidFill>
              </a:rPr>
              <a:t>Keeping the Data Around</a:t>
            </a:r>
            <a:endParaRPr lang="en-US" b="1" dirty="0">
              <a:solidFill>
                <a:srgbClr val="002060"/>
              </a:solidFill>
            </a:endParaRPr>
          </a:p>
        </p:txBody>
      </p:sp>
      <p:sp>
        <p:nvSpPr>
          <p:cNvPr id="3" name="Content Placeholder 2"/>
          <p:cNvSpPr>
            <a:spLocks noGrp="1"/>
          </p:cNvSpPr>
          <p:nvPr>
            <p:ph idx="1"/>
          </p:nvPr>
        </p:nvSpPr>
        <p:spPr>
          <a:xfrm>
            <a:off x="337625" y="1176606"/>
            <a:ext cx="10847363" cy="4394200"/>
          </a:xfrm>
        </p:spPr>
        <p:txBody>
          <a:bodyPr>
            <a:normAutofit fontScale="92500" lnSpcReduction="10000"/>
          </a:bodyPr>
          <a:lstStyle/>
          <a:p>
            <a:pPr algn="just"/>
            <a:r>
              <a:rPr lang="en-US" dirty="0" smtClean="0"/>
              <a:t>Experience has shown that data does disappear, whether through the government redesigning its web sites, new policies that retract transparency rules, or simple system failures.</a:t>
            </a:r>
          </a:p>
          <a:p>
            <a:pPr algn="just"/>
            <a:r>
              <a:rPr lang="en-US" dirty="0" smtClean="0"/>
              <a:t>Help prevent the disappearance of data by keeping your own archival copies. </a:t>
            </a:r>
          </a:p>
          <a:p>
            <a:pPr algn="just"/>
            <a:r>
              <a:rPr lang="en-US" dirty="0" smtClean="0"/>
              <a:t>For data found on the web, this means downloading complete copies of web sites – a process called mirroring – which is a fairly well established technique that can easily be deployed by civil society organizations and other researchers. </a:t>
            </a:r>
          </a:p>
          <a:p>
            <a:pPr lvl="1" algn="just"/>
            <a:r>
              <a:rPr lang="en-US" b="1" dirty="0" smtClean="0"/>
              <a:t>Mirroring</a:t>
            </a:r>
            <a:r>
              <a:rPr lang="en-US" dirty="0" smtClean="0"/>
              <a:t> involves using a computer program called a </a:t>
            </a:r>
            <a:r>
              <a:rPr lang="en-US" b="1" dirty="0" smtClean="0"/>
              <a:t>web crawler </a:t>
            </a:r>
            <a:r>
              <a:rPr lang="en-US" dirty="0" smtClean="0"/>
              <a:t>to harvest all the web pages from a specified web page, e.g. a ministry home page.</a:t>
            </a:r>
          </a:p>
          <a:p>
            <a:pPr lvl="1" algn="just"/>
            <a:r>
              <a:rPr lang="en-US" dirty="0" smtClean="0"/>
              <a:t>Also possible to find old versions of web sites via the </a:t>
            </a:r>
            <a:r>
              <a:rPr lang="en-US" b="1" dirty="0" smtClean="0"/>
              <a:t>Internet Archive's </a:t>
            </a:r>
            <a:r>
              <a:rPr lang="en-US" b="1" dirty="0" err="1" smtClean="0"/>
              <a:t>Wayback</a:t>
            </a:r>
            <a:r>
              <a:rPr lang="en-US" b="1" dirty="0" smtClean="0"/>
              <a:t> Machine</a:t>
            </a:r>
            <a:r>
              <a:rPr lang="en-US" dirty="0" smtClean="0"/>
              <a:t>, a project that aims to create up-to-date copies of all public web sites and archive them forever.</a:t>
            </a:r>
            <a:endParaRPr lang="en-US" dirty="0"/>
          </a:p>
        </p:txBody>
      </p:sp>
      <p:pic>
        <p:nvPicPr>
          <p:cNvPr id="4" name="Picture 3"/>
          <p:cNvPicPr>
            <a:picLocks noChangeAspect="1"/>
          </p:cNvPicPr>
          <p:nvPr/>
        </p:nvPicPr>
        <p:blipFill>
          <a:blip r:embed="rId2"/>
          <a:stretch>
            <a:fillRect/>
          </a:stretch>
        </p:blipFill>
        <p:spPr>
          <a:xfrm>
            <a:off x="4096922" y="5359791"/>
            <a:ext cx="2219472" cy="1235424"/>
          </a:xfrm>
          <a:prstGeom prst="rect">
            <a:avLst/>
          </a:prstGeom>
        </p:spPr>
      </p:pic>
      <p:pic>
        <p:nvPicPr>
          <p:cNvPr id="5" name="Picture 4"/>
          <p:cNvPicPr>
            <a:picLocks noChangeAspect="1"/>
          </p:cNvPicPr>
          <p:nvPr/>
        </p:nvPicPr>
        <p:blipFill>
          <a:blip r:embed="rId3"/>
          <a:stretch>
            <a:fillRect/>
          </a:stretch>
        </p:blipFill>
        <p:spPr>
          <a:xfrm>
            <a:off x="6927900" y="5193364"/>
            <a:ext cx="3819818" cy="1664636"/>
          </a:xfrm>
          <a:prstGeom prst="rect">
            <a:avLst/>
          </a:prstGeom>
        </p:spPr>
      </p:pic>
      <p:sp>
        <p:nvSpPr>
          <p:cNvPr id="6" name="Slide Number Placeholder 5"/>
          <p:cNvSpPr>
            <a:spLocks noGrp="1"/>
          </p:cNvSpPr>
          <p:nvPr>
            <p:ph type="sldNum" sz="quarter" idx="12"/>
          </p:nvPr>
        </p:nvSpPr>
        <p:spPr/>
        <p:txBody>
          <a:bodyPr/>
          <a:lstStyle/>
          <a:p>
            <a:fld id="{47AA19D7-909E-46E2-871F-BB9115430A80}" type="slidenum">
              <a:rPr lang="en-US" smtClean="0"/>
              <a:t>32</a:t>
            </a:fld>
            <a:endParaRPr lang="en-US"/>
          </a:p>
        </p:txBody>
      </p:sp>
    </p:spTree>
    <p:extLst>
      <p:ext uri="{BB962C8B-B14F-4D97-AF65-F5344CB8AC3E}">
        <p14:creationId xmlns:p14="http://schemas.microsoft.com/office/powerpoint/2010/main" val="9055419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651"/>
            <a:ext cx="10515600" cy="1325563"/>
          </a:xfrm>
        </p:spPr>
        <p:txBody>
          <a:bodyPr/>
          <a:lstStyle/>
          <a:p>
            <a:pPr algn="ctr"/>
            <a:r>
              <a:rPr lang="en-US" b="1" dirty="0">
                <a:solidFill>
                  <a:srgbClr val="002060"/>
                </a:solidFill>
              </a:rPr>
              <a:t>Downloading files</a:t>
            </a:r>
          </a:p>
        </p:txBody>
      </p:sp>
      <p:sp>
        <p:nvSpPr>
          <p:cNvPr id="3" name="Content Placeholder 2"/>
          <p:cNvSpPr>
            <a:spLocks noGrp="1"/>
          </p:cNvSpPr>
          <p:nvPr>
            <p:ph idx="1"/>
          </p:nvPr>
        </p:nvSpPr>
        <p:spPr/>
        <p:txBody>
          <a:bodyPr/>
          <a:lstStyle/>
          <a:p>
            <a:r>
              <a:rPr lang="en-US" dirty="0" smtClean="0"/>
              <a:t>Always </a:t>
            </a:r>
            <a:r>
              <a:rPr lang="en-US" dirty="0"/>
              <a:t>check and set your working directory using the </a:t>
            </a:r>
            <a:r>
              <a:rPr lang="en-US" b="1" dirty="0" err="1">
                <a:solidFill>
                  <a:schemeClr val="accent5">
                    <a:lumMod val="75000"/>
                  </a:schemeClr>
                </a:solidFill>
              </a:rPr>
              <a:t>getwd</a:t>
            </a:r>
            <a:r>
              <a:rPr lang="en-US" b="1" dirty="0" smtClean="0">
                <a:solidFill>
                  <a:schemeClr val="accent5">
                    <a:lumMod val="75000"/>
                  </a:schemeClr>
                </a:solidFill>
              </a:rPr>
              <a:t>( )</a:t>
            </a:r>
            <a:r>
              <a:rPr lang="en-US" dirty="0" smtClean="0"/>
              <a:t> </a:t>
            </a:r>
            <a:r>
              <a:rPr lang="en-US" dirty="0"/>
              <a:t>and </a:t>
            </a:r>
            <a:r>
              <a:rPr lang="en-US" b="1" dirty="0" err="1">
                <a:solidFill>
                  <a:schemeClr val="accent5">
                    <a:lumMod val="75000"/>
                  </a:schemeClr>
                </a:solidFill>
              </a:rPr>
              <a:t>setwd</a:t>
            </a:r>
            <a:r>
              <a:rPr lang="en-US" b="1" dirty="0" smtClean="0">
                <a:solidFill>
                  <a:schemeClr val="accent5">
                    <a:lumMod val="75000"/>
                  </a:schemeClr>
                </a:solidFill>
              </a:rPr>
              <a:t>( ) </a:t>
            </a:r>
            <a:r>
              <a:rPr lang="en-US" dirty="0" smtClean="0"/>
              <a:t>commands</a:t>
            </a:r>
            <a:endParaRPr lang="en-US" dirty="0"/>
          </a:p>
          <a:p>
            <a:r>
              <a:rPr lang="en-US" dirty="0" smtClean="0"/>
              <a:t>To </a:t>
            </a:r>
            <a:r>
              <a:rPr lang="en-US" dirty="0"/>
              <a:t>check whether the “Data” directory has been created or not:</a:t>
            </a:r>
          </a:p>
          <a:p>
            <a:pPr marL="0" indent="0">
              <a:buNone/>
            </a:pPr>
            <a:r>
              <a:rPr lang="en-US" dirty="0" smtClean="0">
                <a:solidFill>
                  <a:schemeClr val="accent5"/>
                </a:solidFill>
              </a:rPr>
              <a:t>	if </a:t>
            </a:r>
            <a:r>
              <a:rPr lang="en-US" dirty="0" smtClean="0"/>
              <a:t>(!</a:t>
            </a:r>
            <a:r>
              <a:rPr lang="en-US" dirty="0" err="1"/>
              <a:t>file.exists</a:t>
            </a:r>
            <a:r>
              <a:rPr lang="en-US" dirty="0"/>
              <a:t>("</a:t>
            </a:r>
            <a:r>
              <a:rPr lang="en-US" dirty="0">
                <a:solidFill>
                  <a:schemeClr val="accent6">
                    <a:lumMod val="75000"/>
                  </a:schemeClr>
                </a:solidFill>
              </a:rPr>
              <a:t>data</a:t>
            </a:r>
            <a:r>
              <a:rPr lang="en-US" dirty="0"/>
              <a:t>")){</a:t>
            </a:r>
          </a:p>
          <a:p>
            <a:pPr marL="0" indent="0">
              <a:buNone/>
            </a:pPr>
            <a:r>
              <a:rPr lang="en-US" dirty="0" smtClean="0"/>
              <a:t>	</a:t>
            </a:r>
            <a:r>
              <a:rPr lang="en-US" dirty="0" err="1" smtClean="0"/>
              <a:t>dir.create</a:t>
            </a:r>
            <a:r>
              <a:rPr lang="en-US" dirty="0"/>
              <a:t>("</a:t>
            </a:r>
            <a:r>
              <a:rPr lang="en-US" dirty="0">
                <a:solidFill>
                  <a:schemeClr val="accent6">
                    <a:lumMod val="75000"/>
                  </a:schemeClr>
                </a:solidFill>
              </a:rPr>
              <a:t>data</a:t>
            </a:r>
            <a:r>
              <a:rPr lang="en-US" dirty="0"/>
              <a:t>")</a:t>
            </a:r>
          </a:p>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33</a:t>
            </a:fld>
            <a:endParaRPr lang="en-US"/>
          </a:p>
        </p:txBody>
      </p:sp>
    </p:spTree>
    <p:extLst>
      <p:ext uri="{BB962C8B-B14F-4D97-AF65-F5344CB8AC3E}">
        <p14:creationId xmlns:p14="http://schemas.microsoft.com/office/powerpoint/2010/main" val="34922404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744" t="16394" r="7869" b="32452"/>
          <a:stretch/>
        </p:blipFill>
        <p:spPr>
          <a:xfrm>
            <a:off x="217044" y="365760"/>
            <a:ext cx="11656087" cy="4276579"/>
          </a:xfrm>
          <a:prstGeom prst="rect">
            <a:avLst/>
          </a:prstGeom>
        </p:spPr>
      </p:pic>
      <p:sp>
        <p:nvSpPr>
          <p:cNvPr id="5" name="Rectangle 4"/>
          <p:cNvSpPr/>
          <p:nvPr/>
        </p:nvSpPr>
        <p:spPr>
          <a:xfrm>
            <a:off x="712763" y="4642339"/>
            <a:ext cx="6096000" cy="1477328"/>
          </a:xfrm>
          <a:prstGeom prst="rect">
            <a:avLst/>
          </a:prstGeom>
        </p:spPr>
        <p:txBody>
          <a:bodyPr>
            <a:spAutoFit/>
          </a:bodyPr>
          <a:lstStyle/>
          <a:p>
            <a:r>
              <a:rPr lang="en-US" dirty="0" err="1"/>
              <a:t>fileURL</a:t>
            </a:r>
            <a:r>
              <a:rPr lang="en-US" dirty="0"/>
              <a:t>&lt;-"https://www.google.com/finance?q=NASDAQ%3AAAPL&amp;ei=ykGKVaPlPMSsugS66bOIAw"</a:t>
            </a:r>
          </a:p>
          <a:p>
            <a:r>
              <a:rPr lang="en-US" dirty="0" err="1"/>
              <a:t>download.file</a:t>
            </a:r>
            <a:r>
              <a:rPr lang="en-US" dirty="0"/>
              <a:t>(</a:t>
            </a:r>
            <a:r>
              <a:rPr lang="en-US" dirty="0" err="1"/>
              <a:t>fileURL</a:t>
            </a:r>
            <a:r>
              <a:rPr lang="en-US" dirty="0"/>
              <a:t>, </a:t>
            </a:r>
            <a:r>
              <a:rPr lang="en-US" dirty="0" err="1"/>
              <a:t>destfile</a:t>
            </a:r>
            <a:r>
              <a:rPr lang="en-US" dirty="0"/>
              <a:t>=("./data/apple.csv"))</a:t>
            </a:r>
          </a:p>
          <a:p>
            <a:r>
              <a:rPr lang="en-US" dirty="0" err="1"/>
              <a:t>list.files</a:t>
            </a:r>
            <a:r>
              <a:rPr lang="en-US" dirty="0"/>
              <a:t>("./data")</a:t>
            </a:r>
          </a:p>
        </p:txBody>
      </p:sp>
      <p:sp>
        <p:nvSpPr>
          <p:cNvPr id="6" name="Slide Number Placeholder 5"/>
          <p:cNvSpPr>
            <a:spLocks noGrp="1"/>
          </p:cNvSpPr>
          <p:nvPr>
            <p:ph type="sldNum" sz="quarter" idx="12"/>
          </p:nvPr>
        </p:nvSpPr>
        <p:spPr/>
        <p:txBody>
          <a:bodyPr/>
          <a:lstStyle/>
          <a:p>
            <a:fld id="{47AA19D7-909E-46E2-871F-BB9115430A80}" type="slidenum">
              <a:rPr lang="en-US" smtClean="0"/>
              <a:t>34</a:t>
            </a:fld>
            <a:endParaRPr lang="en-US"/>
          </a:p>
        </p:txBody>
      </p:sp>
    </p:spTree>
    <p:extLst>
      <p:ext uri="{BB962C8B-B14F-4D97-AF65-F5344CB8AC3E}">
        <p14:creationId xmlns:p14="http://schemas.microsoft.com/office/powerpoint/2010/main" val="21251292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184" y="365125"/>
            <a:ext cx="10515600" cy="1043574"/>
          </a:xfrm>
        </p:spPr>
        <p:txBody>
          <a:bodyPr/>
          <a:lstStyle/>
          <a:p>
            <a:pPr algn="ctr"/>
            <a:r>
              <a:rPr lang="en-US" b="1" dirty="0" smtClean="0"/>
              <a:t>Exercise 1</a:t>
            </a:r>
            <a:endParaRPr lang="en-US" b="1" dirty="0"/>
          </a:p>
        </p:txBody>
      </p:sp>
      <p:sp>
        <p:nvSpPr>
          <p:cNvPr id="3" name="Content Placeholder 2"/>
          <p:cNvSpPr>
            <a:spLocks noGrp="1"/>
          </p:cNvSpPr>
          <p:nvPr>
            <p:ph idx="1"/>
          </p:nvPr>
        </p:nvSpPr>
        <p:spPr>
          <a:xfrm>
            <a:off x="1471246" y="2187574"/>
            <a:ext cx="10515600" cy="4351338"/>
          </a:xfrm>
        </p:spPr>
        <p:txBody>
          <a:bodyPr/>
          <a:lstStyle/>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Download the data for “JUMLAH PERGERAKAN PESAWAT PERDAGANGAN YANG DIKENDALIKAN MENGIKUT LAPANGAN TERBANG, MALAYSIA, 2013” from this URL  </a:t>
            </a:r>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http://www.data.gov.my/data/ms_MY/dataset/2f7fb63c-feeb-41a2-9f6f-9b869e13bb01/resource/b198057c-99a2-4d1e-ba6c-d2bcef6bdf0a/download/pergerakan-pesawat-perdagangan-mengikut-lapangan-terbang-2013.xlsx</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Store in comflight.xlsx file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35</a:t>
            </a:fld>
            <a:endParaRPr lang="en-US"/>
          </a:p>
        </p:txBody>
      </p:sp>
      <p:pic>
        <p:nvPicPr>
          <p:cNvPr id="1026" name="Picture 2"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250" b="10689"/>
          <a:stretch/>
        </p:blipFill>
        <p:spPr bwMode="auto">
          <a:xfrm>
            <a:off x="7717299" y="365125"/>
            <a:ext cx="1111349" cy="11928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9961776">
            <a:off x="-55164" y="965538"/>
            <a:ext cx="4411657" cy="830997"/>
          </a:xfrm>
          <a:prstGeom prst="rect">
            <a:avLst/>
          </a:prstGeom>
          <a:noFill/>
        </p:spPr>
        <p:txBody>
          <a:bodyPr wrap="none" lIns="91440" tIns="45720" rIns="91440" bIns="45720">
            <a:spAutoFit/>
          </a:bodyPr>
          <a:lstStyle/>
          <a:p>
            <a:pPr algn="ctr"/>
            <a:r>
              <a:rPr lang="en-US" sz="2400" b="0" cap="none" spc="0" dirty="0" smtClean="0">
                <a:ln w="0"/>
                <a:solidFill>
                  <a:srgbClr val="C00000"/>
                </a:solidFill>
                <a:effectLst>
                  <a:outerShdw blurRad="38100" dist="19050" dir="2700000" algn="tl" rotWithShape="0">
                    <a:schemeClr val="dk1">
                      <a:alpha val="40000"/>
                    </a:schemeClr>
                  </a:outerShdw>
                </a:effectLst>
              </a:rPr>
              <a:t>Try out these Ex.1 – Ex.10 using R.</a:t>
            </a:r>
          </a:p>
          <a:p>
            <a:r>
              <a:rPr lang="en-US" sz="2400" dirty="0" smtClean="0">
                <a:ln w="0"/>
                <a:solidFill>
                  <a:srgbClr val="C00000"/>
                </a:solidFill>
                <a:effectLst>
                  <a:outerShdw blurRad="38100" dist="19050" dir="2700000" algn="tl" rotWithShape="0">
                    <a:schemeClr val="dk1">
                      <a:alpha val="40000"/>
                    </a:schemeClr>
                  </a:outerShdw>
                </a:effectLst>
              </a:rPr>
              <a:t>No need to submit on Spectrum</a:t>
            </a:r>
            <a:endParaRPr lang="en-US" sz="2400" b="0" cap="none" spc="0"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19535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4068" t="16009" r="15437" b="18991"/>
          <a:stretch/>
        </p:blipFill>
        <p:spPr>
          <a:xfrm>
            <a:off x="984738" y="716458"/>
            <a:ext cx="10530875" cy="5459259"/>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t>36</a:t>
            </a:fld>
            <a:endParaRPr lang="en-US"/>
          </a:p>
        </p:txBody>
      </p:sp>
    </p:spTree>
    <p:extLst>
      <p:ext uri="{BB962C8B-B14F-4D97-AF65-F5344CB8AC3E}">
        <p14:creationId xmlns:p14="http://schemas.microsoft.com/office/powerpoint/2010/main" val="9584296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388" y="157620"/>
            <a:ext cx="10515600" cy="818491"/>
          </a:xfrm>
        </p:spPr>
        <p:txBody>
          <a:bodyPr/>
          <a:lstStyle/>
          <a:p>
            <a:pPr algn="ctr"/>
            <a:r>
              <a:rPr lang="en-US" b="1" dirty="0" smtClean="0"/>
              <a:t>Exercise 2</a:t>
            </a:r>
            <a:endParaRPr lang="en-US" b="1" dirty="0"/>
          </a:p>
        </p:txBody>
      </p:sp>
      <p:sp>
        <p:nvSpPr>
          <p:cNvPr id="3" name="Content Placeholder 2"/>
          <p:cNvSpPr>
            <a:spLocks noGrp="1"/>
          </p:cNvSpPr>
          <p:nvPr>
            <p:ph idx="1"/>
          </p:nvPr>
        </p:nvSpPr>
        <p:spPr>
          <a:xfrm>
            <a:off x="528711" y="985185"/>
            <a:ext cx="10515600" cy="3156602"/>
          </a:xfrm>
        </p:spPr>
        <p:txBody>
          <a:bodyPr>
            <a:normAutofit/>
          </a:bodyPr>
          <a:lstStyle/>
          <a:p>
            <a:endParaRPr lang="en-US" sz="1200" dirty="0">
              <a:solidFill>
                <a:srgbClr val="000000"/>
              </a:solidFill>
              <a:latin typeface="Arial" panose="020B0604020202020204" pitchFamily="34" charset="0"/>
            </a:endParaRPr>
          </a:p>
          <a:p>
            <a:r>
              <a:rPr lang="en-US" dirty="0" smtClean="0">
                <a:solidFill>
                  <a:srgbClr val="000000"/>
                </a:solidFill>
                <a:latin typeface="Arial" panose="020B0604020202020204" pitchFamily="34" charset="0"/>
              </a:rPr>
              <a:t>Read </a:t>
            </a:r>
            <a:r>
              <a:rPr lang="en-US" dirty="0">
                <a:solidFill>
                  <a:srgbClr val="000000"/>
                </a:solidFill>
                <a:latin typeface="Arial" panose="020B0604020202020204" pitchFamily="34" charset="0"/>
              </a:rPr>
              <a:t>file with “,” as delimiter </a:t>
            </a:r>
          </a:p>
          <a:p>
            <a:pPr marL="0" indent="0">
              <a:buNone/>
            </a:pPr>
            <a:r>
              <a:rPr lang="en-US" dirty="0">
                <a:solidFill>
                  <a:srgbClr val="000000"/>
                </a:solidFill>
                <a:latin typeface="Courier New" panose="02070309020205020404" pitchFamily="49" charset="0"/>
              </a:rPr>
              <a:t>&gt;comma_dat&lt;-</a:t>
            </a:r>
            <a:r>
              <a:rPr lang="en-US" dirty="0" err="1">
                <a:solidFill>
                  <a:srgbClr val="000000"/>
                </a:solidFill>
                <a:latin typeface="Courier New" panose="02070309020205020404" pitchFamily="49" charset="0"/>
              </a:rPr>
              <a:t>read.table</a:t>
            </a:r>
            <a:r>
              <a:rPr lang="en-US" dirty="0">
                <a:solidFill>
                  <a:srgbClr val="000000"/>
                </a:solidFill>
                <a:latin typeface="Courier New" panose="02070309020205020404" pitchFamily="49" charset="0"/>
              </a:rPr>
              <a:t>("http://</a:t>
            </a:r>
            <a:r>
              <a:rPr lang="en-US" dirty="0" smtClean="0">
                <a:solidFill>
                  <a:srgbClr val="000000"/>
                </a:solidFill>
                <a:latin typeface="Courier New" panose="02070309020205020404" pitchFamily="49" charset="0"/>
              </a:rPr>
              <a:t>bit.ly/1e9Cvzu", </a:t>
            </a:r>
            <a:r>
              <a:rPr lang="en-US" dirty="0">
                <a:solidFill>
                  <a:srgbClr val="000000"/>
                </a:solidFill>
                <a:latin typeface="Courier New" panose="02070309020205020404" pitchFamily="49" charset="0"/>
              </a:rPr>
              <a:t>header=TRUE, </a:t>
            </a:r>
            <a:r>
              <a:rPr lang="en-US" dirty="0" err="1">
                <a:solidFill>
                  <a:srgbClr val="000000"/>
                </a:solidFill>
                <a:latin typeface="Courier New" panose="02070309020205020404" pitchFamily="49" charset="0"/>
              </a:rPr>
              <a:t>sep</a:t>
            </a:r>
            <a:r>
              <a:rPr lang="en-US" dirty="0">
                <a:solidFill>
                  <a:srgbClr val="000000"/>
                </a:solidFill>
                <a:latin typeface="Courier New" panose="02070309020205020404" pitchFamily="49" charset="0"/>
              </a:rPr>
              <a:t>=",")</a:t>
            </a:r>
          </a:p>
          <a:p>
            <a:r>
              <a:rPr lang="en-US" dirty="0" smtClean="0">
                <a:solidFill>
                  <a:srgbClr val="000000"/>
                </a:solidFill>
                <a:latin typeface="Calibri" panose="020F0502020204030204" pitchFamily="34" charset="0"/>
              </a:rPr>
              <a:t>Read </a:t>
            </a:r>
            <a:r>
              <a:rPr lang="en-US" dirty="0">
                <a:solidFill>
                  <a:srgbClr val="000000"/>
                </a:solidFill>
                <a:latin typeface="Calibri" panose="020F0502020204030204" pitchFamily="34" charset="0"/>
              </a:rPr>
              <a:t>the test_semicolon.txt with “;” delimiter file from </a:t>
            </a:r>
            <a:r>
              <a:rPr lang="en-US" dirty="0">
                <a:solidFill>
                  <a:srgbClr val="000000"/>
                </a:solidFill>
                <a:latin typeface="Calibri" panose="020F0502020204030204" pitchFamily="34" charset="0"/>
                <a:hlinkClick r:id="rId2"/>
              </a:rPr>
              <a:t>http://</a:t>
            </a:r>
            <a:r>
              <a:rPr lang="en-US" dirty="0" smtClean="0">
                <a:solidFill>
                  <a:srgbClr val="000000"/>
                </a:solidFill>
                <a:latin typeface="Calibri" panose="020F0502020204030204" pitchFamily="34" charset="0"/>
                <a:hlinkClick r:id="rId2"/>
              </a:rPr>
              <a:t>bit.ly/1RGbPn9</a:t>
            </a:r>
            <a:r>
              <a:rPr lang="en-US" dirty="0" smtClean="0">
                <a:solidFill>
                  <a:srgbClr val="000000"/>
                </a:solidFill>
                <a:latin typeface="Calibri" panose="020F0502020204030204" pitchFamily="34" charset="0"/>
              </a:rPr>
              <a:t> and </a:t>
            </a:r>
            <a:r>
              <a:rPr lang="en-US" dirty="0">
                <a:solidFill>
                  <a:srgbClr val="000000"/>
                </a:solidFill>
                <a:latin typeface="Calibri" panose="020F0502020204030204" pitchFamily="34" charset="0"/>
              </a:rPr>
              <a:t>store in </a:t>
            </a:r>
            <a:r>
              <a:rPr lang="en-US" i="1" dirty="0" err="1">
                <a:solidFill>
                  <a:srgbClr val="000000"/>
                </a:solidFill>
                <a:latin typeface="Calibri" panose="020F0502020204030204" pitchFamily="34" charset="0"/>
              </a:rPr>
              <a:t>semi_dat</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Show </a:t>
            </a:r>
            <a:r>
              <a:rPr lang="en-US" dirty="0">
                <a:solidFill>
                  <a:srgbClr val="000000"/>
                </a:solidFill>
                <a:latin typeface="Calibri" panose="020F0502020204030204" pitchFamily="34" charset="0"/>
              </a:rPr>
              <a:t>the content of </a:t>
            </a:r>
            <a:r>
              <a:rPr lang="en-US" i="1" dirty="0" err="1">
                <a:solidFill>
                  <a:srgbClr val="000000"/>
                </a:solidFill>
                <a:latin typeface="Calibri" panose="020F0502020204030204" pitchFamily="34" charset="0"/>
              </a:rPr>
              <a:t>semi_dat</a:t>
            </a:r>
            <a:endParaRPr lang="en-US" dirty="0">
              <a:solidFill>
                <a:srgbClr val="000000"/>
              </a:solidFill>
              <a:latin typeface="Calibri" panose="020F0502020204030204" pitchFamily="34" charset="0"/>
            </a:endParaRPr>
          </a:p>
          <a:p>
            <a:pPr marL="0" indent="0">
              <a:buNone/>
            </a:pPr>
            <a:endParaRPr lang="en-US" sz="2400" dirty="0"/>
          </a:p>
        </p:txBody>
      </p:sp>
      <p:sp>
        <p:nvSpPr>
          <p:cNvPr id="4" name="Slide Number Placeholder 3"/>
          <p:cNvSpPr>
            <a:spLocks noGrp="1"/>
          </p:cNvSpPr>
          <p:nvPr>
            <p:ph type="sldNum" sz="quarter" idx="12"/>
          </p:nvPr>
        </p:nvSpPr>
        <p:spPr/>
        <p:txBody>
          <a:bodyPr/>
          <a:lstStyle/>
          <a:p>
            <a:fld id="{47AA19D7-909E-46E2-871F-BB9115430A80}" type="slidenum">
              <a:rPr lang="en-US" smtClean="0"/>
              <a:t>37</a:t>
            </a:fld>
            <a:endParaRPr lang="en-US"/>
          </a:p>
        </p:txBody>
      </p:sp>
      <p:pic>
        <p:nvPicPr>
          <p:cNvPr id="5" name="Picture 4"/>
          <p:cNvPicPr>
            <a:picLocks noChangeAspect="1"/>
          </p:cNvPicPr>
          <p:nvPr/>
        </p:nvPicPr>
        <p:blipFill>
          <a:blip r:embed="rId3"/>
          <a:stretch>
            <a:fillRect/>
          </a:stretch>
        </p:blipFill>
        <p:spPr>
          <a:xfrm>
            <a:off x="7215271" y="148546"/>
            <a:ext cx="1109568" cy="1194920"/>
          </a:xfrm>
          <a:prstGeom prst="rect">
            <a:avLst/>
          </a:prstGeom>
        </p:spPr>
      </p:pic>
      <p:sp>
        <p:nvSpPr>
          <p:cNvPr id="6" name="Rectangle 5"/>
          <p:cNvSpPr/>
          <p:nvPr/>
        </p:nvSpPr>
        <p:spPr>
          <a:xfrm>
            <a:off x="923777" y="4879022"/>
            <a:ext cx="7108875" cy="1477328"/>
          </a:xfrm>
          <a:prstGeom prst="rect">
            <a:avLst/>
          </a:prstGeom>
          <a:solidFill>
            <a:schemeClr val="accent4">
              <a:lumMod val="20000"/>
              <a:lumOff val="80000"/>
            </a:schemeClr>
          </a:solidFill>
        </p:spPr>
        <p:txBody>
          <a:bodyPr wrap="square">
            <a:spAutoFit/>
          </a:bodyPr>
          <a:lstStyle/>
          <a:p>
            <a:r>
              <a:rPr lang="en-US" dirty="0" err="1"/>
              <a:t>gender,id,race,ses,schtyp,prgtype,read,write,math,science,socst</a:t>
            </a:r>
            <a:endParaRPr lang="en-US" dirty="0"/>
          </a:p>
          <a:p>
            <a:r>
              <a:rPr lang="en-US" dirty="0"/>
              <a:t>0,70,4,1,1,general,57,52,41,47,57</a:t>
            </a:r>
          </a:p>
          <a:p>
            <a:r>
              <a:rPr lang="en-US" dirty="0"/>
              <a:t>1,121,4,2,1,vocati,68,59,53,63,61</a:t>
            </a:r>
          </a:p>
          <a:p>
            <a:r>
              <a:rPr lang="en-US" dirty="0"/>
              <a:t>0,86,4,3,1,general,44,33,54,58,31</a:t>
            </a:r>
          </a:p>
          <a:p>
            <a:r>
              <a:rPr lang="en-US" dirty="0"/>
              <a:t>0,141,4,3,1,vocati,63,44,47,53,56</a:t>
            </a:r>
          </a:p>
        </p:txBody>
      </p:sp>
      <p:sp>
        <p:nvSpPr>
          <p:cNvPr id="8" name="TextBox 7"/>
          <p:cNvSpPr txBox="1"/>
          <p:nvPr/>
        </p:nvSpPr>
        <p:spPr>
          <a:xfrm>
            <a:off x="669388" y="4290646"/>
            <a:ext cx="11063067" cy="461665"/>
          </a:xfrm>
          <a:prstGeom prst="rect">
            <a:avLst/>
          </a:prstGeom>
          <a:noFill/>
        </p:spPr>
        <p:txBody>
          <a:bodyPr wrap="square" rtlCol="0">
            <a:spAutoFit/>
          </a:bodyPr>
          <a:lstStyle/>
          <a:p>
            <a:r>
              <a:rPr lang="en-US" sz="2400" dirty="0" smtClean="0"/>
              <a:t>Try create a csv file using the data below and repeat the above using this file. </a:t>
            </a:r>
            <a:endParaRPr lang="en-US" sz="2400" dirty="0"/>
          </a:p>
        </p:txBody>
      </p:sp>
    </p:spTree>
    <p:extLst>
      <p:ext uri="{BB962C8B-B14F-4D97-AF65-F5344CB8AC3E}">
        <p14:creationId xmlns:p14="http://schemas.microsoft.com/office/powerpoint/2010/main" val="39641723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Exercise 3</a:t>
            </a:r>
            <a:endParaRPr lang="en-US" b="1" dirty="0"/>
          </a:p>
        </p:txBody>
      </p:sp>
      <p:sp>
        <p:nvSpPr>
          <p:cNvPr id="3" name="Content Placeholder 2"/>
          <p:cNvSpPr>
            <a:spLocks noGrp="1"/>
          </p:cNvSpPr>
          <p:nvPr>
            <p:ph idx="1"/>
          </p:nvPr>
        </p:nvSpPr>
        <p:spPr>
          <a:xfrm>
            <a:off x="838200" y="1488000"/>
            <a:ext cx="11063068" cy="4351338"/>
          </a:xfrm>
        </p:spPr>
        <p:txBody>
          <a:bodyPr>
            <a:normAutofit lnSpcReduction="10000"/>
          </a:bodyPr>
          <a:lstStyle/>
          <a:p>
            <a:endParaRPr lang="en-US" sz="1200"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Download the “Genting Malaysia </a:t>
            </a:r>
            <a:r>
              <a:rPr lang="en-US" dirty="0" err="1">
                <a:solidFill>
                  <a:srgbClr val="000000"/>
                </a:solidFill>
                <a:latin typeface="Calibri" panose="020F0502020204030204" pitchFamily="34" charset="0"/>
              </a:rPr>
              <a:t>Berhad</a:t>
            </a:r>
            <a:r>
              <a:rPr lang="en-US" dirty="0">
                <a:solidFill>
                  <a:srgbClr val="000000"/>
                </a:solidFill>
                <a:latin typeface="Calibri" panose="020F0502020204030204" pitchFamily="34" charset="0"/>
              </a:rPr>
              <a:t>” share prices (in csv) from Yahoo! Finance (URL: </a:t>
            </a:r>
            <a:r>
              <a:rPr lang="en-US" dirty="0">
                <a:solidFill>
                  <a:srgbClr val="000000"/>
                </a:solidFill>
                <a:latin typeface="Calibri" panose="020F0502020204030204" pitchFamily="34" charset="0"/>
                <a:hlinkClick r:id="rId2"/>
              </a:rPr>
              <a:t>https://finance.yahoo.com/quote/4715.KL/history?period1=1506856572&amp;period2=1538392572&amp;interval=1d&amp;filter=history&amp;frequency=1d</a:t>
            </a:r>
            <a:r>
              <a:rPr lang="en-US" dirty="0" smtClean="0">
                <a:solidFill>
                  <a:srgbClr val="000000"/>
                </a:solidFill>
                <a:latin typeface="Calibri" panose="020F0502020204030204" pitchFamily="34" charset="0"/>
              </a:rPr>
              <a:t>) </a:t>
            </a:r>
            <a:endParaRPr lang="en-US" dirty="0">
              <a:solidFill>
                <a:srgbClr val="000000"/>
              </a:solidFill>
              <a:latin typeface="Calibri" panose="020F0502020204030204" pitchFamily="34" charset="0"/>
            </a:endParaRPr>
          </a:p>
          <a:p>
            <a:r>
              <a:rPr lang="en-US" dirty="0" smtClean="0">
                <a:solidFill>
                  <a:srgbClr val="000000"/>
                </a:solidFill>
                <a:latin typeface="Arial" panose="020B0604020202020204" pitchFamily="34" charset="0"/>
              </a:rPr>
              <a:t>Store </a:t>
            </a:r>
            <a:r>
              <a:rPr lang="en-US" dirty="0">
                <a:solidFill>
                  <a:srgbClr val="000000"/>
                </a:solidFill>
                <a:latin typeface="Arial" panose="020B0604020202020204" pitchFamily="34" charset="0"/>
              </a:rPr>
              <a:t>in genting.csv file</a:t>
            </a:r>
          </a:p>
          <a:p>
            <a:r>
              <a:rPr lang="en-US" dirty="0" smtClean="0">
                <a:solidFill>
                  <a:srgbClr val="000000"/>
                </a:solidFill>
                <a:latin typeface="Arial" panose="020B0604020202020204" pitchFamily="34" charset="0"/>
              </a:rPr>
              <a:t>Read </a:t>
            </a:r>
            <a:r>
              <a:rPr lang="en-US" dirty="0">
                <a:solidFill>
                  <a:srgbClr val="000000"/>
                </a:solidFill>
                <a:latin typeface="Arial" panose="020B0604020202020204" pitchFamily="34" charset="0"/>
              </a:rPr>
              <a:t>the file and describe the data obtained:</a:t>
            </a:r>
          </a:p>
          <a:p>
            <a:pPr lvl="1"/>
            <a:r>
              <a:rPr lang="en-US" sz="2000" dirty="0" smtClean="0">
                <a:solidFill>
                  <a:srgbClr val="000000"/>
                </a:solidFill>
                <a:latin typeface="Arial" panose="020B0604020202020204" pitchFamily="34" charset="0"/>
              </a:rPr>
              <a:t>Number </a:t>
            </a:r>
            <a:r>
              <a:rPr lang="en-US" sz="2000" dirty="0">
                <a:solidFill>
                  <a:srgbClr val="000000"/>
                </a:solidFill>
                <a:latin typeface="Arial" panose="020B0604020202020204" pitchFamily="34" charset="0"/>
              </a:rPr>
              <a:t>of observations</a:t>
            </a:r>
          </a:p>
          <a:p>
            <a:pPr lvl="1"/>
            <a:r>
              <a:rPr lang="en-US" sz="2000" dirty="0" smtClean="0">
                <a:solidFill>
                  <a:srgbClr val="000000"/>
                </a:solidFill>
                <a:latin typeface="Arial" panose="020B0604020202020204" pitchFamily="34" charset="0"/>
              </a:rPr>
              <a:t>Number </a:t>
            </a:r>
            <a:r>
              <a:rPr lang="en-US" sz="2000" dirty="0">
                <a:solidFill>
                  <a:srgbClr val="000000"/>
                </a:solidFill>
                <a:latin typeface="Arial" panose="020B0604020202020204" pitchFamily="34" charset="0"/>
              </a:rPr>
              <a:t>of Variables</a:t>
            </a:r>
          </a:p>
          <a:p>
            <a:pPr lvl="1"/>
            <a:r>
              <a:rPr lang="en-US" sz="2000" dirty="0" smtClean="0">
                <a:solidFill>
                  <a:srgbClr val="000000"/>
                </a:solidFill>
                <a:latin typeface="Arial" panose="020B0604020202020204" pitchFamily="34" charset="0"/>
              </a:rPr>
              <a:t>Names </a:t>
            </a:r>
            <a:r>
              <a:rPr lang="en-US" sz="2000" dirty="0">
                <a:solidFill>
                  <a:srgbClr val="000000"/>
                </a:solidFill>
                <a:latin typeface="Arial" panose="020B0604020202020204" pitchFamily="34" charset="0"/>
              </a:rPr>
              <a:t>of the variables</a:t>
            </a:r>
          </a:p>
          <a:p>
            <a:pPr lvl="1"/>
            <a:r>
              <a:rPr lang="en-US" sz="2000" dirty="0" smtClean="0">
                <a:solidFill>
                  <a:srgbClr val="000000"/>
                </a:solidFill>
                <a:latin typeface="Arial" panose="020B0604020202020204" pitchFamily="34" charset="0"/>
              </a:rPr>
              <a:t>Calculate </a:t>
            </a:r>
            <a:r>
              <a:rPr lang="en-US" sz="2000" dirty="0">
                <a:solidFill>
                  <a:srgbClr val="000000"/>
                </a:solidFill>
                <a:latin typeface="Arial" panose="020B0604020202020204" pitchFamily="34" charset="0"/>
              </a:rPr>
              <a:t>average closing price</a:t>
            </a:r>
          </a:p>
          <a:p>
            <a:pPr lvl="1"/>
            <a:r>
              <a:rPr lang="en-US" sz="2000" dirty="0" smtClean="0">
                <a:solidFill>
                  <a:srgbClr val="000000"/>
                </a:solidFill>
                <a:latin typeface="Arial" panose="020B0604020202020204" pitchFamily="34" charset="0"/>
              </a:rPr>
              <a:t>Calculate </a:t>
            </a:r>
            <a:r>
              <a:rPr lang="en-US" sz="2000" dirty="0">
                <a:solidFill>
                  <a:srgbClr val="000000"/>
                </a:solidFill>
                <a:latin typeface="Arial" panose="020B0604020202020204" pitchFamily="34" charset="0"/>
              </a:rPr>
              <a:t>number of days where the closing price is more than RM 1.35</a:t>
            </a: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38</a:t>
            </a:fld>
            <a:endParaRPr lang="en-US"/>
          </a:p>
        </p:txBody>
      </p:sp>
      <p:pic>
        <p:nvPicPr>
          <p:cNvPr id="5" name="Picture 4"/>
          <p:cNvPicPr>
            <a:picLocks noChangeAspect="1"/>
          </p:cNvPicPr>
          <p:nvPr/>
        </p:nvPicPr>
        <p:blipFill>
          <a:blip r:embed="rId3"/>
          <a:stretch>
            <a:fillRect/>
          </a:stretch>
        </p:blipFill>
        <p:spPr>
          <a:xfrm>
            <a:off x="7501032" y="293080"/>
            <a:ext cx="1109568" cy="1194920"/>
          </a:xfrm>
          <a:prstGeom prst="rect">
            <a:avLst/>
          </a:prstGeom>
        </p:spPr>
      </p:pic>
    </p:spTree>
    <p:extLst>
      <p:ext uri="{BB962C8B-B14F-4D97-AF65-F5344CB8AC3E}">
        <p14:creationId xmlns:p14="http://schemas.microsoft.com/office/powerpoint/2010/main" val="2991043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554" t="14086" r="12627" b="8221"/>
          <a:stretch/>
        </p:blipFill>
        <p:spPr>
          <a:xfrm>
            <a:off x="705893" y="281354"/>
            <a:ext cx="10337246" cy="6035040"/>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t>39</a:t>
            </a:fld>
            <a:endParaRPr lang="en-US"/>
          </a:p>
        </p:txBody>
      </p:sp>
    </p:spTree>
    <p:extLst>
      <p:ext uri="{BB962C8B-B14F-4D97-AF65-F5344CB8AC3E}">
        <p14:creationId xmlns:p14="http://schemas.microsoft.com/office/powerpoint/2010/main" val="3627774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9" y="464870"/>
            <a:ext cx="11156852" cy="548640"/>
          </a:xfrm>
        </p:spPr>
        <p:txBody>
          <a:bodyPr>
            <a:normAutofit fontScale="90000"/>
          </a:bodyPr>
          <a:lstStyle/>
          <a:p>
            <a:pPr algn="ctr"/>
            <a:r>
              <a:rPr lang="en-US" sz="3100" b="1" dirty="0" smtClean="0">
                <a:solidFill>
                  <a:srgbClr val="002060"/>
                </a:solidFill>
              </a:rPr>
              <a:t>Mapping Data Engineering, Modelling and Analysis to Data Scientist Activities </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4</a:t>
            </a:fld>
            <a:endParaRPr lang="en-US"/>
          </a:p>
        </p:txBody>
      </p:sp>
      <p:pic>
        <p:nvPicPr>
          <p:cNvPr id="6" name="Picture 5"/>
          <p:cNvPicPr>
            <a:picLocks noChangeAspect="1"/>
          </p:cNvPicPr>
          <p:nvPr/>
        </p:nvPicPr>
        <p:blipFill rotWithShape="1">
          <a:blip r:embed="rId2"/>
          <a:srcRect l="27691" t="28894" r="9274" b="14567"/>
          <a:stretch/>
        </p:blipFill>
        <p:spPr>
          <a:xfrm>
            <a:off x="395077" y="829995"/>
            <a:ext cx="10958723" cy="5526355"/>
          </a:xfrm>
          <a:prstGeom prst="rect">
            <a:avLst/>
          </a:prstGeom>
        </p:spPr>
      </p:pic>
      <p:sp>
        <p:nvSpPr>
          <p:cNvPr id="7" name="Rectangle 6"/>
          <p:cNvSpPr/>
          <p:nvPr/>
        </p:nvSpPr>
        <p:spPr>
          <a:xfrm>
            <a:off x="0" y="6385024"/>
            <a:ext cx="6096000" cy="307777"/>
          </a:xfrm>
          <a:prstGeom prst="rect">
            <a:avLst/>
          </a:prstGeom>
        </p:spPr>
        <p:txBody>
          <a:bodyPr>
            <a:spAutoFit/>
          </a:bodyPr>
          <a:lstStyle/>
          <a:p>
            <a:r>
              <a:rPr lang="en-US" sz="1400" dirty="0" smtClean="0"/>
              <a:t>* Credit to: Dr. </a:t>
            </a:r>
            <a:r>
              <a:rPr lang="en-US" sz="1400" dirty="0" err="1" smtClean="0"/>
              <a:t>Dzahar</a:t>
            </a:r>
            <a:r>
              <a:rPr lang="en-US" sz="1400" dirty="0" smtClean="0"/>
              <a:t> </a:t>
            </a:r>
            <a:r>
              <a:rPr lang="en-US" sz="1400" dirty="0" err="1" smtClean="0"/>
              <a:t>Mansor</a:t>
            </a:r>
            <a:r>
              <a:rPr lang="en-US" sz="1400" dirty="0" smtClean="0"/>
              <a:t>, National </a:t>
            </a:r>
            <a:r>
              <a:rPr lang="en-US" sz="1400" dirty="0"/>
              <a:t>Technology Officer</a:t>
            </a:r>
            <a:r>
              <a:rPr lang="en-US" sz="1400" dirty="0" smtClean="0"/>
              <a:t>, Microsoft </a:t>
            </a:r>
            <a:r>
              <a:rPr lang="en-US" sz="1400" dirty="0"/>
              <a:t>Malaysia</a:t>
            </a:r>
          </a:p>
        </p:txBody>
      </p:sp>
    </p:spTree>
    <p:extLst>
      <p:ext uri="{BB962C8B-B14F-4D97-AF65-F5344CB8AC3E}">
        <p14:creationId xmlns:p14="http://schemas.microsoft.com/office/powerpoint/2010/main" val="4806930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041" t="16779" r="9383" b="9567"/>
          <a:stretch/>
        </p:blipFill>
        <p:spPr>
          <a:xfrm>
            <a:off x="676019" y="436099"/>
            <a:ext cx="11408127" cy="5936566"/>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t>40</a:t>
            </a:fld>
            <a:endParaRPr lang="en-US"/>
          </a:p>
        </p:txBody>
      </p:sp>
    </p:spTree>
    <p:extLst>
      <p:ext uri="{BB962C8B-B14F-4D97-AF65-F5344CB8AC3E}">
        <p14:creationId xmlns:p14="http://schemas.microsoft.com/office/powerpoint/2010/main" val="2798208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65" y="182245"/>
            <a:ext cx="10515600" cy="1325563"/>
          </a:xfrm>
        </p:spPr>
        <p:txBody>
          <a:bodyPr/>
          <a:lstStyle/>
          <a:p>
            <a:pPr algn="ctr"/>
            <a:r>
              <a:rPr lang="en-US" b="1" dirty="0" smtClean="0"/>
              <a:t>Exercise 4</a:t>
            </a:r>
            <a:endParaRPr lang="en-US" b="1" dirty="0"/>
          </a:p>
        </p:txBody>
      </p:sp>
      <p:sp>
        <p:nvSpPr>
          <p:cNvPr id="3" name="Content Placeholder 2"/>
          <p:cNvSpPr>
            <a:spLocks noGrp="1"/>
          </p:cNvSpPr>
          <p:nvPr>
            <p:ph idx="1"/>
          </p:nvPr>
        </p:nvSpPr>
        <p:spPr>
          <a:xfrm>
            <a:off x="641251" y="1409333"/>
            <a:ext cx="10684413" cy="4597571"/>
          </a:xfrm>
        </p:spPr>
        <p:txBody>
          <a:bodyPr/>
          <a:lstStyle/>
          <a:p>
            <a:endParaRPr lang="en-US" sz="1200"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Download the Excel spreadsheet on Natural Gas Acquisition Program here:</a:t>
            </a:r>
          </a:p>
          <a:p>
            <a:pPr marL="0" indent="0">
              <a:buNone/>
            </a:pPr>
            <a:r>
              <a:rPr lang="en-US" dirty="0">
                <a:solidFill>
                  <a:srgbClr val="000000"/>
                </a:solidFill>
                <a:latin typeface="Calibri" panose="020F0502020204030204" pitchFamily="34" charset="0"/>
                <a:hlinkClick r:id="rId2"/>
              </a:rPr>
              <a:t>https://</a:t>
            </a:r>
            <a:r>
              <a:rPr lang="en-US" dirty="0" smtClean="0">
                <a:solidFill>
                  <a:srgbClr val="000000"/>
                </a:solidFill>
                <a:latin typeface="Calibri" panose="020F0502020204030204" pitchFamily="34" charset="0"/>
                <a:hlinkClick r:id="rId2"/>
              </a:rPr>
              <a:t>d396qusza40orc.cloudfront.net/getdata%2Fdata%2FDATA.gov_NGAP.xlsx</a:t>
            </a:r>
            <a:r>
              <a:rPr lang="en-US" dirty="0" smtClean="0">
                <a:solidFill>
                  <a:srgbClr val="000000"/>
                </a:solidFill>
                <a:latin typeface="Calibri" panose="020F0502020204030204" pitchFamily="34" charset="0"/>
              </a:rPr>
              <a:t> </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Read </a:t>
            </a:r>
            <a:r>
              <a:rPr lang="en-US" dirty="0">
                <a:solidFill>
                  <a:srgbClr val="000000"/>
                </a:solidFill>
                <a:latin typeface="Calibri" panose="020F0502020204030204" pitchFamily="34" charset="0"/>
              </a:rPr>
              <a:t>rows 74 to 79 and columns 14 to 21 into R and assign the result to a variable called: </a:t>
            </a:r>
            <a:r>
              <a:rPr lang="en-US" dirty="0" err="1">
                <a:solidFill>
                  <a:srgbClr val="000000"/>
                </a:solidFill>
                <a:latin typeface="Calibri" panose="020F0502020204030204" pitchFamily="34" charset="0"/>
              </a:rPr>
              <a:t>xlsdat</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Calculate </a:t>
            </a:r>
            <a:r>
              <a:rPr lang="en-US" dirty="0">
                <a:solidFill>
                  <a:srgbClr val="000000"/>
                </a:solidFill>
                <a:latin typeface="Calibri" panose="020F0502020204030204" pitchFamily="34" charset="0"/>
              </a:rPr>
              <a:t>the sum for </a:t>
            </a:r>
            <a:r>
              <a:rPr lang="en-US" dirty="0" err="1">
                <a:solidFill>
                  <a:srgbClr val="000000"/>
                </a:solidFill>
                <a:latin typeface="Calibri" panose="020F0502020204030204" pitchFamily="34" charset="0"/>
              </a:rPr>
              <a:t>Supp_Vol</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Supp_Org_Cost</a:t>
            </a:r>
            <a:endParaRPr lang="en-US" dirty="0">
              <a:solidFill>
                <a:srgbClr val="000000"/>
              </a:solidFill>
              <a:latin typeface="Calibri" panose="020F0502020204030204" pitchFamily="34" charset="0"/>
            </a:endParaRP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41</a:t>
            </a:fld>
            <a:endParaRPr lang="en-US"/>
          </a:p>
        </p:txBody>
      </p:sp>
      <p:pic>
        <p:nvPicPr>
          <p:cNvPr id="5" name="Picture 4"/>
          <p:cNvPicPr>
            <a:picLocks noChangeAspect="1"/>
          </p:cNvPicPr>
          <p:nvPr/>
        </p:nvPicPr>
        <p:blipFill>
          <a:blip r:embed="rId3"/>
          <a:stretch>
            <a:fillRect/>
          </a:stretch>
        </p:blipFill>
        <p:spPr>
          <a:xfrm>
            <a:off x="7501032" y="247566"/>
            <a:ext cx="1109568" cy="1194920"/>
          </a:xfrm>
          <a:prstGeom prst="rect">
            <a:avLst/>
          </a:prstGeom>
        </p:spPr>
      </p:pic>
    </p:spTree>
    <p:extLst>
      <p:ext uri="{BB962C8B-B14F-4D97-AF65-F5344CB8AC3E}">
        <p14:creationId xmlns:p14="http://schemas.microsoft.com/office/powerpoint/2010/main" val="21964790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716" t="13702" r="25493" b="30529"/>
          <a:stretch/>
        </p:blipFill>
        <p:spPr>
          <a:xfrm>
            <a:off x="0" y="0"/>
            <a:ext cx="8757866" cy="3896752"/>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t>42</a:t>
            </a:fld>
            <a:endParaRPr lang="en-US"/>
          </a:p>
        </p:txBody>
      </p:sp>
      <p:sp>
        <p:nvSpPr>
          <p:cNvPr id="2" name="Rectangle 1"/>
          <p:cNvSpPr/>
          <p:nvPr/>
        </p:nvSpPr>
        <p:spPr>
          <a:xfrm>
            <a:off x="554757" y="2380762"/>
            <a:ext cx="6799385" cy="3477875"/>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Frequently used to store structured data</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Particularly widely used in Internet applications</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Extracting XML is the basis for most web scraping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Components</a:t>
            </a:r>
          </a:p>
          <a:p>
            <a:r>
              <a:rPr lang="en-US" sz="2000" dirty="0">
                <a:latin typeface="Arial" panose="020B0604020202020204" pitchFamily="34" charset="0"/>
                <a:cs typeface="Arial" panose="020B0604020202020204" pitchFamily="34" charset="0"/>
              </a:rPr>
              <a:t> </a:t>
            </a:r>
          </a:p>
          <a:p>
            <a:pPr marL="342900"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markup -labels that give the text structure</a:t>
            </a:r>
          </a:p>
          <a:p>
            <a:r>
              <a:rPr lang="en-US" sz="2000" dirty="0">
                <a:latin typeface="Arial" panose="020B0604020202020204" pitchFamily="34" charset="0"/>
                <a:cs typeface="Arial" panose="020B0604020202020204" pitchFamily="34" charset="0"/>
              </a:rPr>
              <a:t> </a:t>
            </a:r>
          </a:p>
          <a:p>
            <a:pPr marL="342900" indent="-342900">
              <a:buFont typeface="Courier New" panose="02070309020205020404" pitchFamily="49" charset="0"/>
              <a:buChar char="o"/>
            </a:pPr>
            <a:r>
              <a:rPr lang="en-US" sz="2000" dirty="0">
                <a:latin typeface="Arial" panose="020B0604020202020204" pitchFamily="34" charset="0"/>
                <a:cs typeface="Arial" panose="020B0604020202020204" pitchFamily="34" charset="0"/>
              </a:rPr>
              <a:t>Content -the actual text of the document</a:t>
            </a:r>
          </a:p>
        </p:txBody>
      </p:sp>
      <p:pic>
        <p:nvPicPr>
          <p:cNvPr id="3" name="Picture 2"/>
          <p:cNvPicPr>
            <a:picLocks noChangeAspect="1"/>
          </p:cNvPicPr>
          <p:nvPr/>
        </p:nvPicPr>
        <p:blipFill>
          <a:blip r:embed="rId3"/>
          <a:stretch>
            <a:fillRect/>
          </a:stretch>
        </p:blipFill>
        <p:spPr>
          <a:xfrm>
            <a:off x="6552687" y="2897945"/>
            <a:ext cx="5397515" cy="3379569"/>
          </a:xfrm>
          <a:prstGeom prst="rect">
            <a:avLst/>
          </a:prstGeom>
        </p:spPr>
      </p:pic>
    </p:spTree>
    <p:extLst>
      <p:ext uri="{BB962C8B-B14F-4D97-AF65-F5344CB8AC3E}">
        <p14:creationId xmlns:p14="http://schemas.microsoft.com/office/powerpoint/2010/main" val="17425319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Exercise 5</a:t>
            </a:r>
            <a:endParaRPr lang="en-US" b="1" dirty="0"/>
          </a:p>
        </p:txBody>
      </p:sp>
      <p:sp>
        <p:nvSpPr>
          <p:cNvPr id="3" name="Content Placeholder 2"/>
          <p:cNvSpPr>
            <a:spLocks noGrp="1"/>
          </p:cNvSpPr>
          <p:nvPr>
            <p:ph idx="1"/>
          </p:nvPr>
        </p:nvSpPr>
        <p:spPr/>
        <p:txBody>
          <a:bodyPr/>
          <a:lstStyle/>
          <a:p>
            <a:endParaRPr lang="en-US" sz="1200" dirty="0">
              <a:solidFill>
                <a:srgbClr val="000000"/>
              </a:solidFill>
              <a:latin typeface="Arial" panose="020B0604020202020204" pitchFamily="34" charset="0"/>
            </a:endParaRPr>
          </a:p>
          <a:p>
            <a:r>
              <a:rPr lang="en-US" dirty="0" smtClean="0">
                <a:solidFill>
                  <a:srgbClr val="000000"/>
                </a:solidFill>
                <a:latin typeface="Arial" panose="020B0604020202020204" pitchFamily="34" charset="0"/>
              </a:rPr>
              <a:t>Read </a:t>
            </a:r>
            <a:r>
              <a:rPr lang="en-US" dirty="0">
                <a:solidFill>
                  <a:srgbClr val="000000"/>
                </a:solidFill>
                <a:latin typeface="Arial" panose="020B0604020202020204" pitchFamily="34" charset="0"/>
              </a:rPr>
              <a:t>Kuala Lumpur weather forecast data from here</a:t>
            </a:r>
          </a:p>
          <a:p>
            <a:pPr marL="0" indent="0">
              <a:buNone/>
            </a:pPr>
            <a:r>
              <a:rPr lang="en-US" dirty="0">
                <a:solidFill>
                  <a:srgbClr val="000000"/>
                </a:solidFill>
                <a:latin typeface="Calibri" panose="020F0502020204030204" pitchFamily="34" charset="0"/>
                <a:hlinkClick r:id="rId2"/>
              </a:rPr>
              <a:t>http://</a:t>
            </a:r>
            <a:r>
              <a:rPr lang="en-US" dirty="0" smtClean="0">
                <a:solidFill>
                  <a:srgbClr val="000000"/>
                </a:solidFill>
                <a:latin typeface="Calibri" panose="020F0502020204030204" pitchFamily="34" charset="0"/>
                <a:hlinkClick r:id="rId2"/>
              </a:rPr>
              <a:t>www.yr.no/place/Malaysia/Kuala_Lumpur/Kuala_Lumpur/forecast_hour_by_hour.xml</a:t>
            </a:r>
            <a:r>
              <a:rPr lang="en-US" dirty="0" smtClean="0">
                <a:solidFill>
                  <a:srgbClr val="000000"/>
                </a:solidFill>
                <a:latin typeface="Calibri" panose="020F0502020204030204" pitchFamily="34" charset="0"/>
              </a:rPr>
              <a:t> </a:t>
            </a:r>
            <a:endParaRPr lang="en-US" dirty="0">
              <a:solidFill>
                <a:srgbClr val="000000"/>
              </a:solidFill>
              <a:latin typeface="Arial" panose="020B0604020202020204" pitchFamily="34" charset="0"/>
            </a:endParaRPr>
          </a:p>
          <a:p>
            <a:r>
              <a:rPr lang="en-US" dirty="0">
                <a:solidFill>
                  <a:srgbClr val="000000"/>
                </a:solidFill>
                <a:latin typeface="Calibri" panose="020F0502020204030204" pitchFamily="34" charset="0"/>
              </a:rPr>
              <a:t>Calculate the average temperature for the </a:t>
            </a:r>
            <a:r>
              <a:rPr lang="en-US" dirty="0" smtClean="0">
                <a:solidFill>
                  <a:srgbClr val="000000"/>
                </a:solidFill>
                <a:latin typeface="Calibri" panose="020F0502020204030204" pitchFamily="34" charset="0"/>
              </a:rPr>
              <a:t>day.</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43</a:t>
            </a:fld>
            <a:endParaRPr lang="en-US"/>
          </a:p>
        </p:txBody>
      </p:sp>
      <p:pic>
        <p:nvPicPr>
          <p:cNvPr id="5" name="Picture 4"/>
          <p:cNvPicPr>
            <a:picLocks noChangeAspect="1"/>
          </p:cNvPicPr>
          <p:nvPr/>
        </p:nvPicPr>
        <p:blipFill>
          <a:blip r:embed="rId3"/>
          <a:stretch>
            <a:fillRect/>
          </a:stretch>
        </p:blipFill>
        <p:spPr>
          <a:xfrm>
            <a:off x="7623235" y="430446"/>
            <a:ext cx="1109568" cy="1194920"/>
          </a:xfrm>
          <a:prstGeom prst="rect">
            <a:avLst/>
          </a:prstGeom>
        </p:spPr>
      </p:pic>
    </p:spTree>
    <p:extLst>
      <p:ext uri="{BB962C8B-B14F-4D97-AF65-F5344CB8AC3E}">
        <p14:creationId xmlns:p14="http://schemas.microsoft.com/office/powerpoint/2010/main" val="23283885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474" t="14279" r="9383" b="18221"/>
          <a:stretch/>
        </p:blipFill>
        <p:spPr>
          <a:xfrm>
            <a:off x="440157" y="239151"/>
            <a:ext cx="10913643" cy="5233181"/>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t>44</a:t>
            </a:fld>
            <a:endParaRPr lang="en-US"/>
          </a:p>
        </p:txBody>
      </p:sp>
    </p:spTree>
    <p:extLst>
      <p:ext uri="{BB962C8B-B14F-4D97-AF65-F5344CB8AC3E}">
        <p14:creationId xmlns:p14="http://schemas.microsoft.com/office/powerpoint/2010/main" val="4369554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905" t="12933" r="12194" b="11298"/>
          <a:stretch/>
        </p:blipFill>
        <p:spPr>
          <a:xfrm>
            <a:off x="638187" y="436098"/>
            <a:ext cx="10376816" cy="5824025"/>
          </a:xfrm>
          <a:prstGeom prst="rect">
            <a:avLst/>
          </a:prstGeom>
        </p:spPr>
      </p:pic>
      <p:sp>
        <p:nvSpPr>
          <p:cNvPr id="3" name="Slide Number Placeholder 2"/>
          <p:cNvSpPr>
            <a:spLocks noGrp="1"/>
          </p:cNvSpPr>
          <p:nvPr>
            <p:ph type="sldNum" sz="quarter" idx="12"/>
          </p:nvPr>
        </p:nvSpPr>
        <p:spPr/>
        <p:txBody>
          <a:bodyPr/>
          <a:lstStyle/>
          <a:p>
            <a:fld id="{47AA19D7-909E-46E2-871F-BB9115430A80}" type="slidenum">
              <a:rPr lang="en-US" smtClean="0"/>
              <a:t>45</a:t>
            </a:fld>
            <a:endParaRPr lang="en-US"/>
          </a:p>
        </p:txBody>
      </p:sp>
    </p:spTree>
    <p:extLst>
      <p:ext uri="{BB962C8B-B14F-4D97-AF65-F5344CB8AC3E}">
        <p14:creationId xmlns:p14="http://schemas.microsoft.com/office/powerpoint/2010/main" val="7754731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149" t="14665" r="11762" b="9375"/>
          <a:stretch/>
        </p:blipFill>
        <p:spPr>
          <a:xfrm>
            <a:off x="1041009" y="844062"/>
            <a:ext cx="10030265" cy="5556738"/>
          </a:xfrm>
          <a:prstGeom prst="rect">
            <a:avLst/>
          </a:prstGeom>
        </p:spPr>
      </p:pic>
      <p:sp>
        <p:nvSpPr>
          <p:cNvPr id="3" name="Slide Number Placeholder 2"/>
          <p:cNvSpPr>
            <a:spLocks noGrp="1"/>
          </p:cNvSpPr>
          <p:nvPr>
            <p:ph type="sldNum" sz="quarter" idx="12"/>
          </p:nvPr>
        </p:nvSpPr>
        <p:spPr/>
        <p:txBody>
          <a:bodyPr/>
          <a:lstStyle/>
          <a:p>
            <a:fld id="{47AA19D7-909E-46E2-871F-BB9115430A80}" type="slidenum">
              <a:rPr lang="en-US" smtClean="0"/>
              <a:t>46</a:t>
            </a:fld>
            <a:endParaRPr lang="en-US"/>
          </a:p>
        </p:txBody>
      </p:sp>
    </p:spTree>
    <p:extLst>
      <p:ext uri="{BB962C8B-B14F-4D97-AF65-F5344CB8AC3E}">
        <p14:creationId xmlns:p14="http://schemas.microsoft.com/office/powerpoint/2010/main" val="5070513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311" t="15048" r="12410" b="18798"/>
          <a:stretch/>
        </p:blipFill>
        <p:spPr>
          <a:xfrm>
            <a:off x="1322363" y="872196"/>
            <a:ext cx="9664505" cy="4839287"/>
          </a:xfrm>
          <a:prstGeom prst="rect">
            <a:avLst/>
          </a:prstGeom>
        </p:spPr>
      </p:pic>
      <p:sp>
        <p:nvSpPr>
          <p:cNvPr id="3" name="Slide Number Placeholder 2"/>
          <p:cNvSpPr>
            <a:spLocks noGrp="1"/>
          </p:cNvSpPr>
          <p:nvPr>
            <p:ph type="sldNum" sz="quarter" idx="12"/>
          </p:nvPr>
        </p:nvSpPr>
        <p:spPr/>
        <p:txBody>
          <a:bodyPr/>
          <a:lstStyle/>
          <a:p>
            <a:fld id="{47AA19D7-909E-46E2-871F-BB9115430A80}" type="slidenum">
              <a:rPr lang="en-US" smtClean="0"/>
              <a:t>47</a:t>
            </a:fld>
            <a:endParaRPr lang="en-US"/>
          </a:p>
        </p:txBody>
      </p:sp>
    </p:spTree>
    <p:extLst>
      <p:ext uri="{BB962C8B-B14F-4D97-AF65-F5344CB8AC3E}">
        <p14:creationId xmlns:p14="http://schemas.microsoft.com/office/powerpoint/2010/main" val="1001009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448"/>
            <a:ext cx="10515600" cy="1325563"/>
          </a:xfrm>
        </p:spPr>
        <p:txBody>
          <a:bodyPr/>
          <a:lstStyle/>
          <a:p>
            <a:pPr algn="ctr"/>
            <a:r>
              <a:rPr lang="en-US" b="1" dirty="0" smtClean="0"/>
              <a:t>Exercise 6</a:t>
            </a:r>
            <a:endParaRPr lang="en-US" b="1" dirty="0"/>
          </a:p>
        </p:txBody>
      </p:sp>
      <p:sp>
        <p:nvSpPr>
          <p:cNvPr id="3" name="Content Placeholder 2"/>
          <p:cNvSpPr>
            <a:spLocks noGrp="1"/>
          </p:cNvSpPr>
          <p:nvPr>
            <p:ph idx="1"/>
          </p:nvPr>
        </p:nvSpPr>
        <p:spPr>
          <a:xfrm>
            <a:off x="838200" y="1550011"/>
            <a:ext cx="10515600" cy="4351338"/>
          </a:xfrm>
        </p:spPr>
        <p:txBody>
          <a:bodyPr>
            <a:normAutofit fontScale="92500" lnSpcReduction="20000"/>
          </a:bodyPr>
          <a:lstStyle/>
          <a:p>
            <a:endParaRPr lang="en-US" sz="1400" dirty="0">
              <a:solidFill>
                <a:srgbClr val="000000"/>
              </a:solidFill>
              <a:latin typeface="Arial" panose="020B0604020202020204" pitchFamily="34" charset="0"/>
            </a:endParaRPr>
          </a:p>
          <a:p>
            <a:r>
              <a:rPr lang="en-US" dirty="0" smtClean="0">
                <a:solidFill>
                  <a:srgbClr val="000000"/>
                </a:solidFill>
                <a:latin typeface="Calibri" panose="020F0502020204030204" pitchFamily="34" charset="0"/>
              </a:rPr>
              <a:t>Compare </a:t>
            </a:r>
            <a:r>
              <a:rPr lang="en-US" dirty="0">
                <a:solidFill>
                  <a:srgbClr val="000000"/>
                </a:solidFill>
                <a:latin typeface="Calibri" panose="020F0502020204030204" pitchFamily="34" charset="0"/>
              </a:rPr>
              <a:t>both </a:t>
            </a:r>
            <a:r>
              <a:rPr lang="en-US" dirty="0" err="1" smtClean="0">
                <a:solidFill>
                  <a:srgbClr val="000000"/>
                </a:solidFill>
                <a:latin typeface="Calibri" panose="020F0502020204030204" pitchFamily="34" charset="0"/>
              </a:rPr>
              <a:t>data.frame</a:t>
            </a:r>
            <a:r>
              <a:rPr lang="en-US" dirty="0" smtClean="0">
                <a:solidFill>
                  <a:srgbClr val="000000"/>
                </a:solidFill>
                <a:latin typeface="Calibri" panose="020F0502020204030204" pitchFamily="34" charset="0"/>
              </a:rPr>
              <a:t> and </a:t>
            </a:r>
            <a:r>
              <a:rPr lang="en-US" dirty="0" err="1">
                <a:solidFill>
                  <a:srgbClr val="000000"/>
                </a:solidFill>
                <a:latin typeface="Calibri" panose="020F0502020204030204" pitchFamily="34" charset="0"/>
              </a:rPr>
              <a:t>data.table</a:t>
            </a:r>
            <a:endParaRPr lang="en-US" dirty="0">
              <a:solidFill>
                <a:srgbClr val="000000"/>
              </a:solidFill>
              <a:latin typeface="Calibri" panose="020F0502020204030204" pitchFamily="34" charset="0"/>
            </a:endParaRPr>
          </a:p>
          <a:p>
            <a:pPr marL="0" indent="0">
              <a:buNone/>
            </a:pPr>
            <a:r>
              <a:rPr lang="en-US" dirty="0">
                <a:solidFill>
                  <a:srgbClr val="000000"/>
                </a:solidFill>
                <a:latin typeface="Courier New" panose="02070309020205020404" pitchFamily="49" charset="0"/>
              </a:rPr>
              <a:t>&gt; DF &lt;-</a:t>
            </a:r>
            <a:r>
              <a:rPr lang="en-US" dirty="0" err="1">
                <a:solidFill>
                  <a:srgbClr val="000000"/>
                </a:solidFill>
                <a:latin typeface="Courier New" panose="02070309020205020404" pitchFamily="49" charset="0"/>
              </a:rPr>
              <a:t>data.frame</a:t>
            </a:r>
            <a:r>
              <a:rPr lang="en-US" dirty="0">
                <a:solidFill>
                  <a:srgbClr val="000000"/>
                </a:solidFill>
                <a:latin typeface="Courier New" panose="02070309020205020404" pitchFamily="49" charset="0"/>
              </a:rPr>
              <a:t>(x=rep(c("</a:t>
            </a:r>
            <a:r>
              <a:rPr lang="en-US" dirty="0" err="1">
                <a:solidFill>
                  <a:srgbClr val="000000"/>
                </a:solidFill>
                <a:latin typeface="Courier New" panose="02070309020205020404" pitchFamily="49" charset="0"/>
              </a:rPr>
              <a:t>a","b","c</a:t>
            </a:r>
            <a:r>
              <a:rPr lang="en-US" dirty="0">
                <a:solidFill>
                  <a:srgbClr val="000000"/>
                </a:solidFill>
                <a:latin typeface="Courier New" panose="02070309020205020404" pitchFamily="49" charset="0"/>
              </a:rPr>
              <a:t>"),each=3), y=c(1,3,6), v=1:9)</a:t>
            </a:r>
          </a:p>
          <a:p>
            <a:pPr marL="0" indent="0">
              <a:buNone/>
            </a:pPr>
            <a:r>
              <a:rPr lang="en-US" dirty="0">
                <a:solidFill>
                  <a:srgbClr val="000000"/>
                </a:solidFill>
                <a:latin typeface="Courier New" panose="02070309020205020404" pitchFamily="49" charset="0"/>
              </a:rPr>
              <a:t>&gt; DT &lt;-</a:t>
            </a:r>
            <a:r>
              <a:rPr lang="en-US" dirty="0" err="1">
                <a:solidFill>
                  <a:srgbClr val="000000"/>
                </a:solidFill>
                <a:latin typeface="Courier New" panose="02070309020205020404" pitchFamily="49" charset="0"/>
              </a:rPr>
              <a:t>data.table</a:t>
            </a:r>
            <a:r>
              <a:rPr lang="en-US" dirty="0">
                <a:solidFill>
                  <a:srgbClr val="000000"/>
                </a:solidFill>
                <a:latin typeface="Courier New" panose="02070309020205020404" pitchFamily="49" charset="0"/>
              </a:rPr>
              <a:t>(x=rep(c("</a:t>
            </a:r>
            <a:r>
              <a:rPr lang="en-US" dirty="0" err="1">
                <a:solidFill>
                  <a:srgbClr val="000000"/>
                </a:solidFill>
                <a:latin typeface="Courier New" panose="02070309020205020404" pitchFamily="49" charset="0"/>
              </a:rPr>
              <a:t>a","b","c</a:t>
            </a:r>
            <a:r>
              <a:rPr lang="en-US" dirty="0">
                <a:solidFill>
                  <a:srgbClr val="000000"/>
                </a:solidFill>
                <a:latin typeface="Courier New" panose="02070309020205020404" pitchFamily="49" charset="0"/>
              </a:rPr>
              <a:t>"),each=3), y=c(1,3,6), v=1:9)</a:t>
            </a:r>
          </a:p>
          <a:p>
            <a:r>
              <a:rPr lang="en-US" dirty="0" smtClean="0">
                <a:solidFill>
                  <a:srgbClr val="000000"/>
                </a:solidFill>
                <a:latin typeface="Calibri" panose="020F0502020204030204" pitchFamily="34" charset="0"/>
              </a:rPr>
              <a:t>Notice </a:t>
            </a:r>
            <a:r>
              <a:rPr lang="en-US" dirty="0">
                <a:solidFill>
                  <a:srgbClr val="000000"/>
                </a:solidFill>
                <a:latin typeface="Calibri" panose="020F0502020204030204" pitchFamily="34" charset="0"/>
              </a:rPr>
              <a:t>the output differences for both DT and DF</a:t>
            </a:r>
          </a:p>
          <a:p>
            <a:r>
              <a:rPr lang="en-US" dirty="0" smtClean="0">
                <a:solidFill>
                  <a:srgbClr val="000000"/>
                </a:solidFill>
                <a:latin typeface="Calibri" panose="020F0502020204030204" pitchFamily="34" charset="0"/>
              </a:rPr>
              <a:t>Check </a:t>
            </a:r>
            <a:r>
              <a:rPr lang="en-US" dirty="0">
                <a:solidFill>
                  <a:srgbClr val="000000"/>
                </a:solidFill>
                <a:latin typeface="Calibri" panose="020F0502020204030204" pitchFamily="34" charset="0"/>
              </a:rPr>
              <a:t>the class for both DF and DT</a:t>
            </a:r>
          </a:p>
          <a:p>
            <a:r>
              <a:rPr lang="en-US" dirty="0" err="1" smtClean="0">
                <a:solidFill>
                  <a:schemeClr val="tx2"/>
                </a:solidFill>
                <a:latin typeface="Calibri" panose="020F0502020204030204" pitchFamily="34" charset="0"/>
              </a:rPr>
              <a:t>Subsetting</a:t>
            </a:r>
            <a:r>
              <a:rPr lang="en-US" dirty="0" smtClean="0">
                <a:solidFill>
                  <a:schemeClr val="tx2"/>
                </a:solidFill>
                <a:latin typeface="Calibri" panose="020F0502020204030204" pitchFamily="34" charset="0"/>
              </a:rPr>
              <a:t> rows</a:t>
            </a:r>
            <a:r>
              <a:rPr lang="en-US" dirty="0">
                <a:solidFill>
                  <a:srgbClr val="000000"/>
                </a:solidFill>
                <a:latin typeface="Calibri" panose="020F0502020204030204" pitchFamily="34" charset="0"/>
              </a:rPr>
              <a:t>: Select row 3 to 5 and the output for DF and DT</a:t>
            </a:r>
          </a:p>
          <a:p>
            <a:r>
              <a:rPr lang="en-US" dirty="0" smtClean="0">
                <a:solidFill>
                  <a:srgbClr val="000000"/>
                </a:solidFill>
                <a:latin typeface="Arial" panose="020B0604020202020204" pitchFamily="34" charset="0"/>
              </a:rPr>
              <a:t>Show </a:t>
            </a:r>
            <a:r>
              <a:rPr lang="en-US" dirty="0">
                <a:solidFill>
                  <a:srgbClr val="000000"/>
                </a:solidFill>
                <a:latin typeface="Arial" panose="020B0604020202020204" pitchFamily="34" charset="0"/>
              </a:rPr>
              <a:t>all the records where x==a</a:t>
            </a:r>
          </a:p>
          <a:p>
            <a:r>
              <a:rPr lang="en-US" dirty="0" smtClean="0">
                <a:solidFill>
                  <a:srgbClr val="000000"/>
                </a:solidFill>
                <a:latin typeface="Arial" panose="020B0604020202020204" pitchFamily="34" charset="0"/>
              </a:rPr>
              <a:t>Show </a:t>
            </a:r>
            <a:r>
              <a:rPr lang="en-US" dirty="0">
                <a:solidFill>
                  <a:srgbClr val="000000"/>
                </a:solidFill>
                <a:latin typeface="Arial" panose="020B0604020202020204" pitchFamily="34" charset="0"/>
              </a:rPr>
              <a:t>records for rows 1,3,7 for both DF and DT</a:t>
            </a: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48</a:t>
            </a:fld>
            <a:endParaRPr lang="en-US"/>
          </a:p>
        </p:txBody>
      </p:sp>
      <p:pic>
        <p:nvPicPr>
          <p:cNvPr id="5" name="Picture 4"/>
          <p:cNvPicPr>
            <a:picLocks noChangeAspect="1"/>
          </p:cNvPicPr>
          <p:nvPr/>
        </p:nvPicPr>
        <p:blipFill>
          <a:blip r:embed="rId2"/>
          <a:stretch>
            <a:fillRect/>
          </a:stretch>
        </p:blipFill>
        <p:spPr>
          <a:xfrm>
            <a:off x="7501032" y="355091"/>
            <a:ext cx="1109568" cy="1194920"/>
          </a:xfrm>
          <a:prstGeom prst="rect">
            <a:avLst/>
          </a:prstGeom>
        </p:spPr>
      </p:pic>
    </p:spTree>
    <p:extLst>
      <p:ext uri="{BB962C8B-B14F-4D97-AF65-F5344CB8AC3E}">
        <p14:creationId xmlns:p14="http://schemas.microsoft.com/office/powerpoint/2010/main" val="559200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7 (Computing on Columns)</a:t>
            </a:r>
            <a:br>
              <a:rPr lang="en-US" b="1" dirty="0"/>
            </a:br>
            <a:endParaRPr lang="en-US" b="1" dirty="0"/>
          </a:p>
        </p:txBody>
      </p:sp>
      <p:sp>
        <p:nvSpPr>
          <p:cNvPr id="3" name="Content Placeholder 2"/>
          <p:cNvSpPr>
            <a:spLocks noGrp="1"/>
          </p:cNvSpPr>
          <p:nvPr>
            <p:ph idx="1"/>
          </p:nvPr>
        </p:nvSpPr>
        <p:spPr>
          <a:xfrm>
            <a:off x="988538" y="1550960"/>
            <a:ext cx="10515600" cy="4351338"/>
          </a:xfrm>
        </p:spPr>
        <p:txBody>
          <a:bodyPr>
            <a:normAutofit fontScale="92500" lnSpcReduction="10000"/>
          </a:bodyPr>
          <a:lstStyle/>
          <a:p>
            <a:endParaRPr lang="en-US" sz="1400"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The </a:t>
            </a:r>
            <a:r>
              <a:rPr lang="en-US" dirty="0" err="1" smtClean="0">
                <a:solidFill>
                  <a:srgbClr val="000000"/>
                </a:solidFill>
                <a:latin typeface="Calibri" panose="020F0502020204030204" pitchFamily="34" charset="0"/>
              </a:rPr>
              <a:t>subsetting</a:t>
            </a:r>
            <a:r>
              <a:rPr lang="en-US" dirty="0" smtClean="0">
                <a:solidFill>
                  <a:srgbClr val="000000"/>
                </a:solidFill>
                <a:latin typeface="Calibri" panose="020F0502020204030204" pitchFamily="34" charset="0"/>
              </a:rPr>
              <a:t> function </a:t>
            </a:r>
            <a:r>
              <a:rPr lang="en-US" dirty="0">
                <a:solidFill>
                  <a:srgbClr val="000000"/>
                </a:solidFill>
                <a:latin typeface="Calibri" panose="020F0502020204030204" pitchFamily="34" charset="0"/>
              </a:rPr>
              <a:t>is modified for </a:t>
            </a:r>
            <a:r>
              <a:rPr lang="en-US" dirty="0" err="1">
                <a:solidFill>
                  <a:srgbClr val="000000"/>
                </a:solidFill>
                <a:latin typeface="Calibri" panose="020F0502020204030204" pitchFamily="34" charset="0"/>
              </a:rPr>
              <a:t>data.table</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argument passed after the comma is called an "expression“</a:t>
            </a:r>
          </a:p>
          <a:p>
            <a:r>
              <a:rPr lang="en-US" dirty="0" smtClean="0">
                <a:solidFill>
                  <a:srgbClr val="000000"/>
                </a:solidFill>
                <a:latin typeface="Arial" panose="020B0604020202020204" pitchFamily="34" charset="0"/>
              </a:rPr>
              <a:t>Examples</a:t>
            </a:r>
            <a:endParaRPr lang="en-US" dirty="0">
              <a:solidFill>
                <a:srgbClr val="000000"/>
              </a:solidFill>
              <a:latin typeface="Arial" panose="020B0604020202020204" pitchFamily="34" charset="0"/>
            </a:endParaRPr>
          </a:p>
          <a:p>
            <a:pPr marL="0" indent="0">
              <a:buNone/>
            </a:pPr>
            <a:r>
              <a:rPr lang="en-US" dirty="0">
                <a:solidFill>
                  <a:srgbClr val="000000"/>
                </a:solidFill>
                <a:latin typeface="Courier New" panose="02070309020205020404" pitchFamily="49" charset="0"/>
              </a:rPr>
              <a:t>&gt;DT[,list(mean(y), sum(v))]</a:t>
            </a:r>
          </a:p>
          <a:p>
            <a:pPr marL="0" indent="0">
              <a:buNone/>
            </a:pPr>
            <a:r>
              <a:rPr lang="en-US" dirty="0">
                <a:solidFill>
                  <a:srgbClr val="000000"/>
                </a:solidFill>
                <a:latin typeface="Courier New" panose="02070309020205020404" pitchFamily="49" charset="0"/>
              </a:rPr>
              <a:t>&gt;DT[,.(length(x), sum(y))] # .() is same as list()</a:t>
            </a:r>
          </a:p>
          <a:p>
            <a:r>
              <a:rPr lang="en-US" dirty="0" smtClean="0">
                <a:solidFill>
                  <a:srgbClr val="000000"/>
                </a:solidFill>
                <a:latin typeface="Arial" panose="020B0604020202020204" pitchFamily="34" charset="0"/>
              </a:rPr>
              <a:t>Find </a:t>
            </a:r>
            <a:r>
              <a:rPr lang="en-US" dirty="0">
                <a:solidFill>
                  <a:srgbClr val="000000"/>
                </a:solidFill>
                <a:latin typeface="Arial" panose="020B0604020202020204" pitchFamily="34" charset="0"/>
              </a:rPr>
              <a:t>the max for column y and mean for column v</a:t>
            </a:r>
          </a:p>
          <a:p>
            <a:r>
              <a:rPr lang="en-US" dirty="0" smtClean="0">
                <a:solidFill>
                  <a:srgbClr val="000000"/>
                </a:solidFill>
                <a:latin typeface="Calibri" panose="020F0502020204030204" pitchFamily="34" charset="0"/>
              </a:rPr>
              <a:t>Find </a:t>
            </a:r>
            <a:r>
              <a:rPr lang="en-US" dirty="0">
                <a:solidFill>
                  <a:srgbClr val="000000"/>
                </a:solidFill>
                <a:latin typeface="Calibri" panose="020F0502020204030204" pitchFamily="34" charset="0"/>
              </a:rPr>
              <a:t>the square root of column y and store in column w, show all the elements in w</a:t>
            </a:r>
          </a:p>
          <a:p>
            <a:r>
              <a:rPr lang="en-US" dirty="0" smtClean="0">
                <a:solidFill>
                  <a:srgbClr val="000000"/>
                </a:solidFill>
                <a:latin typeface="Arial" panose="020B0604020202020204" pitchFamily="34" charset="0"/>
              </a:rPr>
              <a:t>Find </a:t>
            </a:r>
            <a:r>
              <a:rPr lang="en-US" dirty="0">
                <a:solidFill>
                  <a:srgbClr val="000000"/>
                </a:solidFill>
                <a:latin typeface="Arial" panose="020B0604020202020204" pitchFamily="34" charset="0"/>
              </a:rPr>
              <a:t>the mean of column v and store in column w</a:t>
            </a: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49</a:t>
            </a:fld>
            <a:endParaRPr lang="en-US"/>
          </a:p>
        </p:txBody>
      </p:sp>
      <p:pic>
        <p:nvPicPr>
          <p:cNvPr id="5" name="Picture 4"/>
          <p:cNvPicPr>
            <a:picLocks noChangeAspect="1"/>
          </p:cNvPicPr>
          <p:nvPr/>
        </p:nvPicPr>
        <p:blipFill>
          <a:blip r:embed="rId2"/>
          <a:stretch>
            <a:fillRect/>
          </a:stretch>
        </p:blipFill>
        <p:spPr>
          <a:xfrm>
            <a:off x="10394570" y="230188"/>
            <a:ext cx="1109568" cy="1194920"/>
          </a:xfrm>
          <a:prstGeom prst="rect">
            <a:avLst/>
          </a:prstGeom>
        </p:spPr>
      </p:pic>
    </p:spTree>
    <p:extLst>
      <p:ext uri="{BB962C8B-B14F-4D97-AF65-F5344CB8AC3E}">
        <p14:creationId xmlns:p14="http://schemas.microsoft.com/office/powerpoint/2010/main" val="654340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AA19D7-909E-46E2-871F-BB9115430A80}" type="slidenum">
              <a:rPr lang="en-US" smtClean="0"/>
              <a:t>5</a:t>
            </a:fld>
            <a:endParaRPr lang="en-US"/>
          </a:p>
        </p:txBody>
      </p:sp>
      <p:pic>
        <p:nvPicPr>
          <p:cNvPr id="5" name="Picture 4"/>
          <p:cNvPicPr>
            <a:picLocks noChangeAspect="1"/>
          </p:cNvPicPr>
          <p:nvPr/>
        </p:nvPicPr>
        <p:blipFill rotWithShape="1">
          <a:blip r:embed="rId2"/>
          <a:srcRect l="28881" t="26394" r="8842" b="13990"/>
          <a:stretch/>
        </p:blipFill>
        <p:spPr>
          <a:xfrm>
            <a:off x="366931" y="185664"/>
            <a:ext cx="11465533" cy="6170686"/>
          </a:xfrm>
          <a:prstGeom prst="rect">
            <a:avLst/>
          </a:prstGeom>
        </p:spPr>
      </p:pic>
      <p:sp>
        <p:nvSpPr>
          <p:cNvPr id="7" name="Rectangle 6"/>
          <p:cNvSpPr/>
          <p:nvPr/>
        </p:nvSpPr>
        <p:spPr>
          <a:xfrm>
            <a:off x="366931" y="6413698"/>
            <a:ext cx="5939511" cy="307777"/>
          </a:xfrm>
          <a:prstGeom prst="rect">
            <a:avLst/>
          </a:prstGeom>
        </p:spPr>
        <p:txBody>
          <a:bodyPr wrap="none">
            <a:spAutoFit/>
          </a:bodyPr>
          <a:lstStyle/>
          <a:p>
            <a:pPr lvl="0"/>
            <a:r>
              <a:rPr lang="en-US" sz="1400" dirty="0">
                <a:solidFill>
                  <a:prstClr val="black"/>
                </a:solidFill>
              </a:rPr>
              <a:t>* Credit to: Dr. </a:t>
            </a:r>
            <a:r>
              <a:rPr lang="en-US" sz="1400" dirty="0" err="1">
                <a:solidFill>
                  <a:prstClr val="black"/>
                </a:solidFill>
              </a:rPr>
              <a:t>Dzahar</a:t>
            </a:r>
            <a:r>
              <a:rPr lang="en-US" sz="1400" dirty="0">
                <a:solidFill>
                  <a:prstClr val="black"/>
                </a:solidFill>
              </a:rPr>
              <a:t> </a:t>
            </a:r>
            <a:r>
              <a:rPr lang="en-US" sz="1400" dirty="0" err="1">
                <a:solidFill>
                  <a:prstClr val="black"/>
                </a:solidFill>
              </a:rPr>
              <a:t>Mansor</a:t>
            </a:r>
            <a:r>
              <a:rPr lang="en-US" sz="1400" dirty="0">
                <a:solidFill>
                  <a:prstClr val="black"/>
                </a:solidFill>
              </a:rPr>
              <a:t>, National Technology Officer, Microsoft Malaysia</a:t>
            </a:r>
          </a:p>
        </p:txBody>
      </p:sp>
    </p:spTree>
    <p:extLst>
      <p:ext uri="{BB962C8B-B14F-4D97-AF65-F5344CB8AC3E}">
        <p14:creationId xmlns:p14="http://schemas.microsoft.com/office/powerpoint/2010/main" val="13456597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8 (multiple operations)</a:t>
            </a:r>
          </a:p>
        </p:txBody>
      </p:sp>
      <p:sp>
        <p:nvSpPr>
          <p:cNvPr id="3" name="Content Placeholder 2"/>
          <p:cNvSpPr>
            <a:spLocks noGrp="1"/>
          </p:cNvSpPr>
          <p:nvPr>
            <p:ph idx="1"/>
          </p:nvPr>
        </p:nvSpPr>
        <p:spPr/>
        <p:txBody>
          <a:bodyPr/>
          <a:lstStyle/>
          <a:p>
            <a:endParaRPr lang="en-US" sz="1200" dirty="0">
              <a:solidFill>
                <a:srgbClr val="000000"/>
              </a:solidFill>
              <a:latin typeface="Arial" panose="020B0604020202020204" pitchFamily="34" charset="0"/>
            </a:endParaRPr>
          </a:p>
          <a:p>
            <a:r>
              <a:rPr lang="en-US" dirty="0" smtClean="0">
                <a:solidFill>
                  <a:srgbClr val="000000"/>
                </a:solidFill>
                <a:latin typeface="Arial" panose="020B0604020202020204" pitchFamily="34" charset="0"/>
              </a:rPr>
              <a:t>Performs any expression on </a:t>
            </a:r>
            <a:r>
              <a:rPr lang="en-US" dirty="0" smtClean="0">
                <a:solidFill>
                  <a:schemeClr val="tx2"/>
                </a:solidFill>
                <a:latin typeface="Arial" panose="020B0604020202020204" pitchFamily="34" charset="0"/>
              </a:rPr>
              <a:t>j</a:t>
            </a:r>
          </a:p>
          <a:p>
            <a:r>
              <a:rPr lang="en-US" dirty="0" smtClean="0">
                <a:solidFill>
                  <a:srgbClr val="000000"/>
                </a:solidFill>
                <a:latin typeface="Arial" panose="020B0604020202020204" pitchFamily="34" charset="0"/>
              </a:rPr>
              <a:t>Example:</a:t>
            </a:r>
          </a:p>
          <a:p>
            <a:pPr marL="0" indent="0">
              <a:buNone/>
            </a:pPr>
            <a:r>
              <a:rPr lang="en-US" dirty="0" smtClean="0">
                <a:solidFill>
                  <a:srgbClr val="000000"/>
                </a:solidFill>
                <a:latin typeface="Courier New" panose="02070309020205020404" pitchFamily="49" charset="0"/>
              </a:rPr>
              <a:t>&gt;</a:t>
            </a:r>
            <a:r>
              <a:rPr lang="en-US" dirty="0">
                <a:solidFill>
                  <a:srgbClr val="000000"/>
                </a:solidFill>
                <a:latin typeface="Courier New" panose="02070309020205020404" pitchFamily="49" charset="0"/>
              </a:rPr>
              <a:t>DT[,plot(</a:t>
            </a:r>
            <a:r>
              <a:rPr lang="en-US" dirty="0" err="1">
                <a:solidFill>
                  <a:srgbClr val="000000"/>
                </a:solidFill>
                <a:latin typeface="Courier New" panose="02070309020205020404" pitchFamily="49" charset="0"/>
              </a:rPr>
              <a:t>y,v</a:t>
            </a:r>
            <a:r>
              <a:rPr lang="en-US" dirty="0">
                <a:solidFill>
                  <a:srgbClr val="000000"/>
                </a:solidFill>
                <a:latin typeface="Courier New" panose="02070309020205020404" pitchFamily="49" charset="0"/>
              </a:rPr>
              <a:t>)]</a:t>
            </a:r>
          </a:p>
          <a:p>
            <a:pPr marL="0" indent="0">
              <a:buNone/>
            </a:pPr>
            <a:r>
              <a:rPr lang="en-US" dirty="0">
                <a:solidFill>
                  <a:srgbClr val="000000"/>
                </a:solidFill>
                <a:latin typeface="Courier New" panose="02070309020205020404" pitchFamily="49" charset="0"/>
              </a:rPr>
              <a:t>&gt;DT[,for(x in 1:10) print(x)]</a:t>
            </a:r>
          </a:p>
          <a:p>
            <a:r>
              <a:rPr lang="en-US" dirty="0" smtClean="0">
                <a:solidFill>
                  <a:srgbClr val="000000"/>
                </a:solidFill>
                <a:latin typeface="Calibri" panose="020F0502020204030204" pitchFamily="34" charset="0"/>
              </a:rPr>
              <a:t>Plot </a:t>
            </a:r>
            <a:r>
              <a:rPr lang="en-US" dirty="0">
                <a:solidFill>
                  <a:srgbClr val="000000"/>
                </a:solidFill>
                <a:latin typeface="Calibri" panose="020F0502020204030204" pitchFamily="34" charset="0"/>
              </a:rPr>
              <a:t>the histogram for y and find the log value for elements in column v and store in a variable called </a:t>
            </a:r>
            <a:r>
              <a:rPr lang="en-US" i="1" dirty="0">
                <a:solidFill>
                  <a:srgbClr val="000000"/>
                </a:solidFill>
                <a:latin typeface="Calibri" panose="020F0502020204030204" pitchFamily="34" charset="0"/>
              </a:rPr>
              <a:t>temp </a:t>
            </a:r>
            <a:r>
              <a:rPr lang="en-US" dirty="0">
                <a:solidFill>
                  <a:srgbClr val="000000"/>
                </a:solidFill>
                <a:latin typeface="Calibri" panose="020F0502020204030204" pitchFamily="34" charset="0"/>
              </a:rPr>
              <a:t>and in column z</a:t>
            </a: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50</a:t>
            </a:fld>
            <a:endParaRPr lang="en-US"/>
          </a:p>
        </p:txBody>
      </p:sp>
      <p:pic>
        <p:nvPicPr>
          <p:cNvPr id="5" name="Picture 4"/>
          <p:cNvPicPr>
            <a:picLocks noChangeAspect="1"/>
          </p:cNvPicPr>
          <p:nvPr/>
        </p:nvPicPr>
        <p:blipFill>
          <a:blip r:embed="rId2"/>
          <a:stretch>
            <a:fillRect/>
          </a:stretch>
        </p:blipFill>
        <p:spPr>
          <a:xfrm>
            <a:off x="9817794" y="495768"/>
            <a:ext cx="1109568" cy="1194920"/>
          </a:xfrm>
          <a:prstGeom prst="rect">
            <a:avLst/>
          </a:prstGeom>
        </p:spPr>
      </p:pic>
    </p:spTree>
    <p:extLst>
      <p:ext uri="{BB962C8B-B14F-4D97-AF65-F5344CB8AC3E}">
        <p14:creationId xmlns:p14="http://schemas.microsoft.com/office/powerpoint/2010/main" val="2642088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0000"/>
                </a:solidFill>
                <a:latin typeface="Calibri" panose="020F0502020204030204" pitchFamily="34" charset="0"/>
              </a:rPr>
              <a:t>Exercise 9 (Doing </a:t>
            </a:r>
            <a:r>
              <a:rPr lang="en-US" dirty="0" smtClean="0">
                <a:solidFill>
                  <a:srgbClr val="000000"/>
                </a:solidFill>
                <a:latin typeface="Calibri" panose="020F0502020204030204" pitchFamily="34" charset="0"/>
              </a:rPr>
              <a:t>j by group</a:t>
            </a:r>
            <a:r>
              <a:rPr lang="en-US" dirty="0">
                <a:solidFill>
                  <a:srgbClr val="000000"/>
                </a:solidFill>
                <a:latin typeface="Calibri" panose="020F0502020204030204" pitchFamily="34" charset="0"/>
              </a:rPr>
              <a:t>)</a:t>
            </a:r>
            <a:endParaRPr lang="en-US" dirty="0"/>
          </a:p>
        </p:txBody>
      </p:sp>
      <p:sp>
        <p:nvSpPr>
          <p:cNvPr id="3" name="Content Placeholder 2"/>
          <p:cNvSpPr>
            <a:spLocks noGrp="1"/>
          </p:cNvSpPr>
          <p:nvPr>
            <p:ph idx="1"/>
          </p:nvPr>
        </p:nvSpPr>
        <p:spPr>
          <a:xfrm>
            <a:off x="838200" y="1825625"/>
            <a:ext cx="10515600" cy="2436886"/>
          </a:xfrm>
        </p:spPr>
        <p:txBody>
          <a:bodyPr>
            <a:normAutofit/>
          </a:bodyPr>
          <a:lstStyle/>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Get the sum of v and group them by column x</a:t>
            </a:r>
          </a:p>
          <a:p>
            <a:pPr marL="0" indent="0">
              <a:buNone/>
            </a:pPr>
            <a:r>
              <a:rPr lang="en-US" dirty="0">
                <a:solidFill>
                  <a:srgbClr val="000000"/>
                </a:solidFill>
                <a:latin typeface="Courier New" panose="02070309020205020404" pitchFamily="49" charset="0"/>
              </a:rPr>
              <a:t>&gt; DT[,sum(v),by=x]</a:t>
            </a:r>
          </a:p>
          <a:p>
            <a:r>
              <a:rPr lang="en-US" dirty="0" smtClean="0">
                <a:solidFill>
                  <a:srgbClr val="000000"/>
                </a:solidFill>
                <a:latin typeface="Calibri" panose="020F0502020204030204" pitchFamily="34" charset="0"/>
              </a:rPr>
              <a:t>Calculate </a:t>
            </a:r>
            <a:r>
              <a:rPr lang="en-US" dirty="0">
                <a:solidFill>
                  <a:srgbClr val="000000"/>
                </a:solidFill>
                <a:latin typeface="Calibri" panose="020F0502020204030204" pitchFamily="34" charset="0"/>
              </a:rPr>
              <a:t>the mean for column y and group the result by even and odd rows</a:t>
            </a:r>
          </a:p>
          <a:p>
            <a:endParaRPr lang="en-US" dirty="0">
              <a:solidFill>
                <a:srgbClr val="000000"/>
              </a:solidFill>
              <a:latin typeface="Calibri" panose="020F050202020403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51</a:t>
            </a:fld>
            <a:endParaRPr lang="en-US"/>
          </a:p>
        </p:txBody>
      </p:sp>
      <p:pic>
        <p:nvPicPr>
          <p:cNvPr id="5" name="Picture 4"/>
          <p:cNvPicPr>
            <a:picLocks noChangeAspect="1"/>
          </p:cNvPicPr>
          <p:nvPr/>
        </p:nvPicPr>
        <p:blipFill>
          <a:blip r:embed="rId2"/>
          <a:stretch>
            <a:fillRect/>
          </a:stretch>
        </p:blipFill>
        <p:spPr>
          <a:xfrm>
            <a:off x="9427416" y="495768"/>
            <a:ext cx="1109568" cy="1194920"/>
          </a:xfrm>
          <a:prstGeom prst="rect">
            <a:avLst/>
          </a:prstGeom>
        </p:spPr>
      </p:pic>
    </p:spTree>
    <p:extLst>
      <p:ext uri="{BB962C8B-B14F-4D97-AF65-F5344CB8AC3E}">
        <p14:creationId xmlns:p14="http://schemas.microsoft.com/office/powerpoint/2010/main" val="717113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1739"/>
            <a:ext cx="10515600" cy="293338"/>
          </a:xfrm>
        </p:spPr>
        <p:txBody>
          <a:bodyPr>
            <a:noAutofit/>
          </a:bodyPr>
          <a:lstStyle/>
          <a:p>
            <a:pPr algn="ctr"/>
            <a:r>
              <a:rPr lang="en-US" dirty="0" smtClean="0">
                <a:solidFill>
                  <a:srgbClr val="000000"/>
                </a:solidFill>
                <a:latin typeface="+mn-lt"/>
              </a:rPr>
              <a:t/>
            </a:r>
            <a:br>
              <a:rPr lang="en-US" dirty="0" smtClean="0">
                <a:solidFill>
                  <a:srgbClr val="000000"/>
                </a:solidFill>
                <a:latin typeface="+mn-lt"/>
              </a:rPr>
            </a:br>
            <a:r>
              <a:rPr lang="en-US" dirty="0" smtClean="0">
                <a:solidFill>
                  <a:srgbClr val="000000"/>
                </a:solidFill>
                <a:latin typeface="+mn-lt"/>
              </a:rPr>
              <a:t>Exercise </a:t>
            </a:r>
            <a:r>
              <a:rPr lang="en-US" dirty="0">
                <a:solidFill>
                  <a:srgbClr val="000000"/>
                </a:solidFill>
                <a:latin typeface="+mn-lt"/>
              </a:rPr>
              <a:t>10 (Performance Analysis)</a:t>
            </a:r>
            <a:br>
              <a:rPr lang="en-US" dirty="0">
                <a:solidFill>
                  <a:srgbClr val="000000"/>
                </a:solidFill>
                <a:latin typeface="+mn-lt"/>
              </a:rPr>
            </a:br>
            <a:r>
              <a:rPr lang="en-US" dirty="0">
                <a:solidFill>
                  <a:srgbClr val="000000"/>
                </a:solidFill>
                <a:latin typeface="+mn-lt"/>
              </a:rPr>
              <a:t/>
            </a:r>
            <a:br>
              <a:rPr lang="en-US" dirty="0">
                <a:solidFill>
                  <a:srgbClr val="000000"/>
                </a:solidFill>
                <a:latin typeface="+mn-lt"/>
              </a:rPr>
            </a:br>
            <a:endParaRPr lang="en-US" dirty="0">
              <a:latin typeface="+mn-lt"/>
            </a:endParaRPr>
          </a:p>
        </p:txBody>
      </p:sp>
      <p:sp>
        <p:nvSpPr>
          <p:cNvPr id="3" name="Content Placeholder 2"/>
          <p:cNvSpPr>
            <a:spLocks noGrp="1"/>
          </p:cNvSpPr>
          <p:nvPr>
            <p:ph idx="1"/>
          </p:nvPr>
        </p:nvSpPr>
        <p:spPr>
          <a:xfrm>
            <a:off x="422031" y="1463325"/>
            <a:ext cx="11619913" cy="4351338"/>
          </a:xfrm>
        </p:spPr>
        <p:txBody>
          <a:bodyPr>
            <a:normAutofit/>
          </a:bodyPr>
          <a:lstStyle/>
          <a:p>
            <a:endParaRPr lang="en-US" sz="1600" dirty="0">
              <a:solidFill>
                <a:srgbClr val="000000"/>
              </a:solidFill>
              <a:latin typeface="Arial" panose="020B0604020202020204" pitchFamily="34" charset="0"/>
            </a:endParaRPr>
          </a:p>
          <a:p>
            <a:pPr marL="0" indent="0" algn="just">
              <a:buNone/>
            </a:pPr>
            <a:r>
              <a:rPr lang="en-US" dirty="0">
                <a:solidFill>
                  <a:srgbClr val="000000"/>
                </a:solidFill>
                <a:latin typeface="Arial" panose="020B0604020202020204" pitchFamily="34" charset="0"/>
                <a:cs typeface="Arial" panose="020B0604020202020204" pitchFamily="34" charset="0"/>
              </a:rPr>
              <a:t>&gt; library(datasets)</a:t>
            </a:r>
          </a:p>
          <a:p>
            <a:pPr algn="just"/>
            <a:r>
              <a:rPr lang="en-US" dirty="0">
                <a:solidFill>
                  <a:srgbClr val="000000"/>
                </a:solidFill>
                <a:latin typeface="Arial" panose="020B0604020202020204" pitchFamily="34" charset="0"/>
                <a:cs typeface="Arial" panose="020B0604020202020204" pitchFamily="34" charset="0"/>
              </a:rPr>
              <a:t>Load the iris data set, convert it to </a:t>
            </a:r>
            <a:r>
              <a:rPr lang="en-US" dirty="0" err="1">
                <a:solidFill>
                  <a:srgbClr val="000000"/>
                </a:solidFill>
                <a:latin typeface="Arial" panose="020B0604020202020204" pitchFamily="34" charset="0"/>
                <a:cs typeface="Arial" panose="020B0604020202020204" pitchFamily="34" charset="0"/>
              </a:rPr>
              <a:t>data.table</a:t>
            </a:r>
            <a:r>
              <a:rPr lang="en-US" dirty="0">
                <a:solidFill>
                  <a:srgbClr val="000000"/>
                </a:solidFill>
                <a:latin typeface="Arial" panose="020B0604020202020204" pitchFamily="34" charset="0"/>
                <a:cs typeface="Arial" panose="020B0604020202020204" pitchFamily="34" charset="0"/>
              </a:rPr>
              <a:t> called </a:t>
            </a:r>
            <a:r>
              <a:rPr lang="en-US" dirty="0" err="1" smtClean="0">
                <a:solidFill>
                  <a:srgbClr val="000000"/>
                </a:solidFill>
                <a:latin typeface="Arial" panose="020B0604020202020204" pitchFamily="34" charset="0"/>
                <a:cs typeface="Arial" panose="020B0604020202020204" pitchFamily="34" charset="0"/>
              </a:rPr>
              <a:t>irisDT</a:t>
            </a:r>
            <a:endParaRPr lang="en-US" dirty="0" smtClean="0">
              <a:solidFill>
                <a:srgbClr val="000000"/>
              </a:solidFill>
              <a:latin typeface="Arial" panose="020B0604020202020204" pitchFamily="34" charset="0"/>
              <a:cs typeface="Arial" panose="020B0604020202020204" pitchFamily="34" charset="0"/>
            </a:endParaRPr>
          </a:p>
          <a:p>
            <a:pPr algn="just"/>
            <a:r>
              <a:rPr lang="en-US" dirty="0">
                <a:solidFill>
                  <a:srgbClr val="000000"/>
                </a:solidFill>
                <a:latin typeface="Arial" panose="020B0604020202020204" pitchFamily="34" charset="0"/>
                <a:cs typeface="Arial" panose="020B0604020202020204" pitchFamily="34" charset="0"/>
              </a:rPr>
              <a:t>Get the mean for </a:t>
            </a:r>
            <a:r>
              <a:rPr lang="en-US" dirty="0" err="1">
                <a:solidFill>
                  <a:srgbClr val="000000"/>
                </a:solidFill>
                <a:latin typeface="Arial" panose="020B0604020202020204" pitchFamily="34" charset="0"/>
                <a:cs typeface="Arial" panose="020B0604020202020204" pitchFamily="34" charset="0"/>
              </a:rPr>
              <a:t>Sepal.Width</a:t>
            </a:r>
            <a:r>
              <a:rPr lang="en-US" dirty="0">
                <a:solidFill>
                  <a:srgbClr val="000000"/>
                </a:solidFill>
                <a:latin typeface="Arial" panose="020B0604020202020204" pitchFamily="34" charset="0"/>
                <a:cs typeface="Arial" panose="020B0604020202020204" pitchFamily="34" charset="0"/>
              </a:rPr>
              <a:t> and group the results by Species</a:t>
            </a:r>
          </a:p>
          <a:p>
            <a:pPr algn="just"/>
            <a:r>
              <a:rPr lang="en-US" dirty="0" smtClean="0">
                <a:solidFill>
                  <a:srgbClr val="000000"/>
                </a:solidFill>
                <a:latin typeface="Arial" panose="020B0604020202020204" pitchFamily="34" charset="0"/>
                <a:cs typeface="Arial" panose="020B0604020202020204" pitchFamily="34" charset="0"/>
              </a:rPr>
              <a:t>Determine </a:t>
            </a:r>
            <a:r>
              <a:rPr lang="en-US" dirty="0">
                <a:solidFill>
                  <a:srgbClr val="000000"/>
                </a:solidFill>
                <a:latin typeface="Arial" panose="020B0604020202020204" pitchFamily="34" charset="0"/>
                <a:cs typeface="Arial" panose="020B0604020202020204" pitchFamily="34" charset="0"/>
              </a:rPr>
              <a:t>the time to compute mean for </a:t>
            </a:r>
            <a:r>
              <a:rPr lang="en-US" dirty="0" err="1" smtClean="0">
                <a:solidFill>
                  <a:srgbClr val="000000"/>
                </a:solidFill>
                <a:latin typeface="Arial" panose="020B0604020202020204" pitchFamily="34" charset="0"/>
                <a:cs typeface="Arial" panose="020B0604020202020204" pitchFamily="34" charset="0"/>
              </a:rPr>
              <a:t>Sepal.Length</a:t>
            </a:r>
            <a:r>
              <a:rPr lang="en-US" dirty="0" smtClean="0">
                <a:solidFill>
                  <a:srgbClr val="000000"/>
                </a:solidFill>
                <a:latin typeface="Arial" panose="020B0604020202020204" pitchFamily="34" charset="0"/>
                <a:cs typeface="Arial" panose="020B0604020202020204" pitchFamily="34" charset="0"/>
              </a:rPr>
              <a:t> group </a:t>
            </a:r>
            <a:r>
              <a:rPr lang="en-US" dirty="0">
                <a:solidFill>
                  <a:srgbClr val="000000"/>
                </a:solidFill>
                <a:latin typeface="Arial" panose="020B0604020202020204" pitchFamily="34" charset="0"/>
                <a:cs typeface="Arial" panose="020B0604020202020204" pitchFamily="34" charset="0"/>
              </a:rPr>
              <a:t>by Species</a:t>
            </a:r>
          </a:p>
          <a:p>
            <a:r>
              <a:rPr lang="en-US" dirty="0" smtClean="0">
                <a:solidFill>
                  <a:srgbClr val="000000"/>
                </a:solidFill>
                <a:latin typeface="Arial" panose="020B0604020202020204" pitchFamily="34" charset="0"/>
              </a:rPr>
              <a:t>Find </a:t>
            </a:r>
            <a:r>
              <a:rPr lang="en-US" dirty="0">
                <a:solidFill>
                  <a:srgbClr val="000000"/>
                </a:solidFill>
                <a:latin typeface="Arial" panose="020B0604020202020204" pitchFamily="34" charset="0"/>
              </a:rPr>
              <a:t>the computation time for the followings</a:t>
            </a:r>
            <a:r>
              <a:rPr lang="en-US" dirty="0" smtClean="0">
                <a:solidFill>
                  <a:srgbClr val="000000"/>
                </a:solidFill>
                <a:latin typeface="Arial" panose="020B0604020202020204" pitchFamily="34" charset="0"/>
              </a:rPr>
              <a:t>:</a:t>
            </a:r>
            <a:endParaRPr lang="en-US" dirty="0">
              <a:solidFill>
                <a:srgbClr val="000000"/>
              </a:solidFill>
              <a:latin typeface="Arial" panose="020B0604020202020204" pitchFamily="34" charset="0"/>
            </a:endParaRPr>
          </a:p>
          <a:p>
            <a:pPr marL="0" indent="0">
              <a:buNone/>
            </a:pPr>
            <a:r>
              <a:rPr lang="en-US" dirty="0" smtClean="0">
                <a:solidFill>
                  <a:srgbClr val="000000"/>
                </a:solidFill>
                <a:latin typeface="Courier New" panose="02070309020205020404" pitchFamily="49" charset="0"/>
              </a:rPr>
              <a:t>&gt;system.time(mean(</a:t>
            </a:r>
            <a:r>
              <a:rPr lang="en-US" dirty="0" err="1" smtClean="0">
                <a:solidFill>
                  <a:srgbClr val="000000"/>
                </a:solidFill>
                <a:latin typeface="Courier New" panose="02070309020205020404" pitchFamily="49" charset="0"/>
              </a:rPr>
              <a:t>irisDT$Sepal.Length,by</a:t>
            </a:r>
            <a:r>
              <a:rPr lang="en-US" dirty="0" smtClean="0">
                <a:solidFill>
                  <a:srgbClr val="000000"/>
                </a:solidFill>
                <a:latin typeface="Courier New" panose="02070309020205020404" pitchFamily="49" charset="0"/>
              </a:rPr>
              <a:t>=</a:t>
            </a:r>
            <a:r>
              <a:rPr lang="en-US" dirty="0" err="1" smtClean="0">
                <a:solidFill>
                  <a:srgbClr val="000000"/>
                </a:solidFill>
                <a:latin typeface="Courier New" panose="02070309020205020404" pitchFamily="49" charset="0"/>
              </a:rPr>
              <a:t>DT$Species</a:t>
            </a:r>
            <a:r>
              <a:rPr lang="en-US" dirty="0">
                <a:solidFill>
                  <a:srgbClr val="000000"/>
                </a:solidFill>
                <a:latin typeface="Courier New" panose="02070309020205020404" pitchFamily="49" charset="0"/>
              </a:rPr>
              <a:t>))</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52</a:t>
            </a:fld>
            <a:endParaRPr lang="en-US"/>
          </a:p>
        </p:txBody>
      </p:sp>
      <p:pic>
        <p:nvPicPr>
          <p:cNvPr id="5" name="Picture 4"/>
          <p:cNvPicPr>
            <a:picLocks noChangeAspect="1"/>
          </p:cNvPicPr>
          <p:nvPr/>
        </p:nvPicPr>
        <p:blipFill>
          <a:blip r:embed="rId2"/>
          <a:stretch>
            <a:fillRect/>
          </a:stretch>
        </p:blipFill>
        <p:spPr>
          <a:xfrm>
            <a:off x="10244232" y="353491"/>
            <a:ext cx="1109568" cy="1194920"/>
          </a:xfrm>
          <a:prstGeom prst="rect">
            <a:avLst/>
          </a:prstGeom>
        </p:spPr>
      </p:pic>
    </p:spTree>
    <p:extLst>
      <p:ext uri="{BB962C8B-B14F-4D97-AF65-F5344CB8AC3E}">
        <p14:creationId xmlns:p14="http://schemas.microsoft.com/office/powerpoint/2010/main" val="849960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b="1" dirty="0" smtClean="0"/>
              <a:t>What </a:t>
            </a:r>
            <a:r>
              <a:rPr lang="en-US" b="1" dirty="0"/>
              <a:t>exactly are the reported times user, system, and </a:t>
            </a:r>
            <a:r>
              <a:rPr lang="en-US" b="1" dirty="0" smtClean="0"/>
              <a:t>elapsed?</a:t>
            </a:r>
            <a:endParaRPr lang="en-US" b="1" dirty="0"/>
          </a:p>
        </p:txBody>
      </p:sp>
      <p:sp>
        <p:nvSpPr>
          <p:cNvPr id="3" name="Content Placeholder 2"/>
          <p:cNvSpPr>
            <a:spLocks noGrp="1"/>
          </p:cNvSpPr>
          <p:nvPr>
            <p:ph idx="1"/>
          </p:nvPr>
        </p:nvSpPr>
        <p:spPr>
          <a:xfrm>
            <a:off x="725659" y="2187574"/>
            <a:ext cx="10515600" cy="2426629"/>
          </a:xfrm>
        </p:spPr>
        <p:txBody>
          <a:bodyPr/>
          <a:lstStyle/>
          <a:p>
            <a:r>
              <a:rPr lang="en-US" b="1" dirty="0"/>
              <a:t>User</a:t>
            </a:r>
            <a:r>
              <a:rPr lang="en-US" dirty="0"/>
              <a:t> CPU </a:t>
            </a:r>
            <a:r>
              <a:rPr lang="en-US" dirty="0" smtClean="0"/>
              <a:t>time </a:t>
            </a:r>
            <a:r>
              <a:rPr lang="en-US" dirty="0"/>
              <a:t>gives the CPU time spent by the current process (i.e., the current R session) </a:t>
            </a:r>
            <a:endParaRPr lang="en-US" dirty="0" smtClean="0"/>
          </a:p>
          <a:p>
            <a:pPr algn="just"/>
            <a:r>
              <a:rPr lang="en-US" b="1" dirty="0" smtClean="0"/>
              <a:t>System</a:t>
            </a:r>
            <a:r>
              <a:rPr lang="en-US" dirty="0" smtClean="0"/>
              <a:t> CPU time </a:t>
            </a:r>
            <a:r>
              <a:rPr lang="en-US" dirty="0"/>
              <a:t>gives the CPU time spent by the kernel (the operating system) on behalf of the current process. </a:t>
            </a:r>
            <a:endParaRPr lang="en-US" dirty="0" smtClean="0"/>
          </a:p>
          <a:p>
            <a:pPr algn="just"/>
            <a:r>
              <a:rPr lang="en-US" b="1" dirty="0" smtClean="0"/>
              <a:t>Elapsed</a:t>
            </a:r>
            <a:r>
              <a:rPr lang="en-US" dirty="0" smtClean="0"/>
              <a:t> </a:t>
            </a:r>
            <a:r>
              <a:rPr lang="en-US" dirty="0"/>
              <a:t>is the wall clock time taken to execute the function </a:t>
            </a:r>
          </a:p>
        </p:txBody>
      </p:sp>
      <p:sp>
        <p:nvSpPr>
          <p:cNvPr id="4" name="Slide Number Placeholder 3"/>
          <p:cNvSpPr>
            <a:spLocks noGrp="1"/>
          </p:cNvSpPr>
          <p:nvPr>
            <p:ph type="sldNum" sz="quarter" idx="12"/>
          </p:nvPr>
        </p:nvSpPr>
        <p:spPr/>
        <p:txBody>
          <a:bodyPr/>
          <a:lstStyle/>
          <a:p>
            <a:fld id="{47AA19D7-909E-46E2-871F-BB9115430A80}" type="slidenum">
              <a:rPr lang="en-US" smtClean="0"/>
              <a:t>53</a:t>
            </a:fld>
            <a:endParaRPr lang="en-US"/>
          </a:p>
        </p:txBody>
      </p:sp>
    </p:spTree>
    <p:extLst>
      <p:ext uri="{BB962C8B-B14F-4D97-AF65-F5344CB8AC3E}">
        <p14:creationId xmlns:p14="http://schemas.microsoft.com/office/powerpoint/2010/main" val="39464557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042"/>
            <a:ext cx="10515600" cy="1325563"/>
          </a:xfrm>
        </p:spPr>
        <p:txBody>
          <a:bodyPr/>
          <a:lstStyle/>
          <a:p>
            <a:pPr algn="ctr"/>
            <a:r>
              <a:rPr lang="en-US" b="1" dirty="0" smtClean="0"/>
              <a:t>References</a:t>
            </a:r>
            <a:endParaRPr lang="en-US" b="1" dirty="0"/>
          </a:p>
        </p:txBody>
      </p:sp>
      <p:sp>
        <p:nvSpPr>
          <p:cNvPr id="3" name="Content Placeholder 2"/>
          <p:cNvSpPr>
            <a:spLocks noGrp="1"/>
          </p:cNvSpPr>
          <p:nvPr>
            <p:ph idx="1"/>
          </p:nvPr>
        </p:nvSpPr>
        <p:spPr/>
        <p:txBody>
          <a:bodyPr/>
          <a:lstStyle/>
          <a:p>
            <a:r>
              <a:rPr lang="en-US" dirty="0" smtClean="0"/>
              <a:t>John Spacey, Data Guide</a:t>
            </a:r>
          </a:p>
          <a:p>
            <a:r>
              <a:rPr lang="en-US" dirty="0" smtClean="0">
                <a:hlinkClick r:id="rId2"/>
              </a:rPr>
              <a:t>http://okfn.booktype.pro/spending-data-handbook/getting-cleaning/</a:t>
            </a:r>
            <a:endParaRPr lang="en-US" dirty="0" smtClean="0"/>
          </a:p>
          <a:p>
            <a:r>
              <a:rPr lang="en-US" dirty="0">
                <a:hlinkClick r:id="rId3"/>
              </a:rPr>
              <a:t>https://</a:t>
            </a:r>
            <a:r>
              <a:rPr lang="en-US" dirty="0" smtClean="0">
                <a:hlinkClick r:id="rId3"/>
              </a:rPr>
              <a:t>r-dir.com/reference/datasets.html</a:t>
            </a:r>
            <a:r>
              <a:rPr lang="en-US" dirty="0" smtClean="0"/>
              <a:t> </a:t>
            </a:r>
          </a:p>
          <a:p>
            <a:r>
              <a:rPr lang="en-US" dirty="0">
                <a:hlinkClick r:id="rId4"/>
              </a:rPr>
              <a:t>https://www.springboard.com/blog/free-public-data-sets-data-science-project</a:t>
            </a:r>
            <a:r>
              <a:rPr lang="en-US" dirty="0" smtClean="0">
                <a:hlinkClick r:id="rId4"/>
              </a:rPr>
              <a:t>/</a:t>
            </a:r>
            <a:r>
              <a:rPr lang="en-US" dirty="0" smtClean="0"/>
              <a:t>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54</a:t>
            </a:fld>
            <a:endParaRPr lang="en-US"/>
          </a:p>
        </p:txBody>
      </p:sp>
    </p:spTree>
    <p:extLst>
      <p:ext uri="{BB962C8B-B14F-4D97-AF65-F5344CB8AC3E}">
        <p14:creationId xmlns:p14="http://schemas.microsoft.com/office/powerpoint/2010/main" val="2270453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AA19D7-909E-46E2-871F-BB9115430A80}" type="slidenum">
              <a:rPr lang="en-US" smtClean="0"/>
              <a:t>6</a:t>
            </a:fld>
            <a:endParaRPr lang="en-US"/>
          </a:p>
        </p:txBody>
      </p:sp>
      <p:pic>
        <p:nvPicPr>
          <p:cNvPr id="3" name="Picture 2"/>
          <p:cNvPicPr>
            <a:picLocks noChangeAspect="1"/>
          </p:cNvPicPr>
          <p:nvPr/>
        </p:nvPicPr>
        <p:blipFill rotWithShape="1">
          <a:blip r:embed="rId2"/>
          <a:srcRect l="28187" t="26971" r="9273" b="13990"/>
          <a:stretch/>
        </p:blipFill>
        <p:spPr>
          <a:xfrm>
            <a:off x="126609" y="42521"/>
            <a:ext cx="11895827" cy="6313829"/>
          </a:xfrm>
          <a:prstGeom prst="rect">
            <a:avLst/>
          </a:prstGeom>
        </p:spPr>
      </p:pic>
      <p:sp>
        <p:nvSpPr>
          <p:cNvPr id="4" name="Rectangle 3"/>
          <p:cNvSpPr/>
          <p:nvPr/>
        </p:nvSpPr>
        <p:spPr>
          <a:xfrm>
            <a:off x="135011" y="6413698"/>
            <a:ext cx="5939511" cy="307777"/>
          </a:xfrm>
          <a:prstGeom prst="rect">
            <a:avLst/>
          </a:prstGeom>
        </p:spPr>
        <p:txBody>
          <a:bodyPr wrap="none">
            <a:spAutoFit/>
          </a:bodyPr>
          <a:lstStyle/>
          <a:p>
            <a:pPr lvl="0"/>
            <a:r>
              <a:rPr lang="en-US" sz="1400">
                <a:solidFill>
                  <a:prstClr val="black"/>
                </a:solidFill>
              </a:rPr>
              <a:t>* Credit to: Dr. </a:t>
            </a:r>
            <a:r>
              <a:rPr lang="en-US" sz="1400" dirty="0" err="1">
                <a:solidFill>
                  <a:prstClr val="black"/>
                </a:solidFill>
              </a:rPr>
              <a:t>Dzahar</a:t>
            </a:r>
            <a:r>
              <a:rPr lang="en-US" sz="1400" dirty="0">
                <a:solidFill>
                  <a:prstClr val="black"/>
                </a:solidFill>
              </a:rPr>
              <a:t> </a:t>
            </a:r>
            <a:r>
              <a:rPr lang="en-US" sz="1400" dirty="0" err="1">
                <a:solidFill>
                  <a:prstClr val="black"/>
                </a:solidFill>
              </a:rPr>
              <a:t>Mansor</a:t>
            </a:r>
            <a:r>
              <a:rPr lang="en-US" sz="1400" dirty="0">
                <a:solidFill>
                  <a:prstClr val="black"/>
                </a:solidFill>
              </a:rPr>
              <a:t>, National Technology Officer, Microsoft Malaysia</a:t>
            </a:r>
          </a:p>
        </p:txBody>
      </p:sp>
    </p:spTree>
    <p:extLst>
      <p:ext uri="{BB962C8B-B14F-4D97-AF65-F5344CB8AC3E}">
        <p14:creationId xmlns:p14="http://schemas.microsoft.com/office/powerpoint/2010/main" val="40125623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949"/>
            <a:ext cx="10515600" cy="703385"/>
          </a:xfrm>
        </p:spPr>
        <p:txBody>
          <a:bodyPr/>
          <a:lstStyle/>
          <a:p>
            <a:pPr algn="ctr"/>
            <a:r>
              <a:rPr lang="en-US" b="1" dirty="0">
                <a:solidFill>
                  <a:srgbClr val="002060"/>
                </a:solidFill>
              </a:rPr>
              <a:t>Asking A Question</a:t>
            </a:r>
            <a:endParaRPr lang="en-US" dirty="0">
              <a:solidFill>
                <a:srgbClr val="002060"/>
              </a:solidFill>
            </a:endParaRPr>
          </a:p>
        </p:txBody>
      </p:sp>
      <p:sp>
        <p:nvSpPr>
          <p:cNvPr id="4" name="Slide Number Placeholder 3"/>
          <p:cNvSpPr>
            <a:spLocks noGrp="1"/>
          </p:cNvSpPr>
          <p:nvPr>
            <p:ph type="sldNum" sz="quarter" idx="12"/>
          </p:nvPr>
        </p:nvSpPr>
        <p:spPr/>
        <p:txBody>
          <a:bodyPr/>
          <a:lstStyle/>
          <a:p>
            <a:fld id="{47AA19D7-909E-46E2-871F-BB9115430A80}" type="slidenum">
              <a:rPr lang="en-US" smtClean="0"/>
              <a:t>7</a:t>
            </a:fld>
            <a:endParaRPr lang="en-US"/>
          </a:p>
        </p:txBody>
      </p:sp>
      <p:sp>
        <p:nvSpPr>
          <p:cNvPr id="5" name="Rectangle 4"/>
          <p:cNvSpPr/>
          <p:nvPr/>
        </p:nvSpPr>
        <p:spPr>
          <a:xfrm>
            <a:off x="220394" y="948302"/>
            <a:ext cx="11427656" cy="2308324"/>
          </a:xfrm>
          <a:prstGeom prst="rect">
            <a:avLst/>
          </a:prstGeom>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rPr>
              <a:t>Primary goal</a:t>
            </a:r>
            <a:r>
              <a:rPr kumimoji="0" lang="en-US" sz="2400" b="0" i="0" u="none" strike="noStrike" kern="0" cap="none" spc="0" normalizeH="0" baseline="0" noProof="0" dirty="0" smtClean="0">
                <a:ln>
                  <a:noFill/>
                </a:ln>
                <a:solidFill>
                  <a:prstClr val="black"/>
                </a:solidFill>
                <a:effectLst/>
                <a:uLnTx/>
                <a:uFillTx/>
              </a:rPr>
              <a:t>: To answer 5 types of questions using data – but to achieve and benefit from this, they also need to:</a:t>
            </a:r>
          </a:p>
          <a:p>
            <a:pPr marL="742950" marR="0" lvl="1"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prstClr val="black"/>
                </a:solidFill>
                <a:effectLst/>
                <a:uLnTx/>
                <a:uFillTx/>
              </a:rPr>
              <a:t>Prepare data to answer the 5 questions (Data Engineering, Feature Engineering).</a:t>
            </a:r>
          </a:p>
          <a:p>
            <a:pPr marL="742950" marR="0" lvl="1"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prstClr val="black"/>
                </a:solidFill>
                <a:effectLst/>
                <a:uLnTx/>
                <a:uFillTx/>
              </a:rPr>
              <a:t>To extract value on the answers from these 5 question (operationalizing data):</a:t>
            </a:r>
          </a:p>
          <a:p>
            <a:pPr marL="1200150" marR="0" lvl="2"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prstClr val="black"/>
                </a:solidFill>
                <a:effectLst/>
                <a:uLnTx/>
                <a:uFillTx/>
              </a:rPr>
              <a:t>Predicting and forecasting.</a:t>
            </a:r>
          </a:p>
          <a:p>
            <a:pPr marL="1200150" marR="0" lvl="2"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smtClean="0">
                <a:ln>
                  <a:noFill/>
                </a:ln>
                <a:solidFill>
                  <a:prstClr val="black"/>
                </a:solidFill>
                <a:effectLst/>
                <a:uLnTx/>
                <a:uFillTx/>
              </a:rPr>
              <a:t>AI/Intelligence/Cognitive applications.</a:t>
            </a:r>
            <a:endParaRPr kumimoji="0" lang="en-US" sz="1800" b="0" i="0" u="none" strike="noStrike" kern="0" cap="none" spc="0" normalizeH="0" baseline="0" noProof="0" dirty="0">
              <a:ln>
                <a:noFill/>
              </a:ln>
              <a:solidFill>
                <a:prstClr val="black"/>
              </a:solidFill>
              <a:effectLst/>
              <a:uLnTx/>
              <a:uFillTx/>
            </a:endParaRPr>
          </a:p>
        </p:txBody>
      </p:sp>
      <p:pic>
        <p:nvPicPr>
          <p:cNvPr id="6" name="Picture 5"/>
          <p:cNvPicPr>
            <a:picLocks noChangeAspect="1"/>
          </p:cNvPicPr>
          <p:nvPr/>
        </p:nvPicPr>
        <p:blipFill>
          <a:blip r:embed="rId2"/>
          <a:stretch>
            <a:fillRect/>
          </a:stretch>
        </p:blipFill>
        <p:spPr>
          <a:xfrm>
            <a:off x="7643303" y="3442900"/>
            <a:ext cx="3292125" cy="1761897"/>
          </a:xfrm>
          <a:prstGeom prst="rect">
            <a:avLst/>
          </a:prstGeom>
        </p:spPr>
      </p:pic>
      <p:pic>
        <p:nvPicPr>
          <p:cNvPr id="7" name="Picture 6"/>
          <p:cNvPicPr>
            <a:picLocks noChangeAspect="1"/>
          </p:cNvPicPr>
          <p:nvPr/>
        </p:nvPicPr>
        <p:blipFill>
          <a:blip r:embed="rId3"/>
          <a:stretch>
            <a:fillRect/>
          </a:stretch>
        </p:blipFill>
        <p:spPr>
          <a:xfrm>
            <a:off x="431862" y="3256626"/>
            <a:ext cx="5785605" cy="2926334"/>
          </a:xfrm>
          <a:prstGeom prst="rect">
            <a:avLst/>
          </a:prstGeom>
        </p:spPr>
      </p:pic>
      <p:sp>
        <p:nvSpPr>
          <p:cNvPr id="8" name="Rectangle 7"/>
          <p:cNvSpPr/>
          <p:nvPr/>
        </p:nvSpPr>
        <p:spPr>
          <a:xfrm>
            <a:off x="987082" y="6046068"/>
            <a:ext cx="10217835"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hlinkClick r:id="rId4"/>
              </a:rPr>
              <a:t>https://azure.microsoft.com/en-us/resources/videos/data-science-for-beginners-series-the-5-questions-data-science-answers/</a:t>
            </a:r>
            <a:endParaRPr kumimoji="0" lang="en-US" sz="1800" b="0" i="0" u="none" strike="noStrike" kern="0" cap="none" spc="0" normalizeH="0" baseline="0" noProof="0" dirty="0" smtClean="0">
              <a:ln>
                <a:noFill/>
              </a:ln>
              <a:solidFill>
                <a:prstClr val="black"/>
              </a:solidFill>
              <a:effectLst/>
              <a:uLnTx/>
              <a:uFillTx/>
            </a:endParaRPr>
          </a:p>
        </p:txBody>
      </p:sp>
    </p:spTree>
    <p:extLst>
      <p:ext uri="{BB962C8B-B14F-4D97-AF65-F5344CB8AC3E}">
        <p14:creationId xmlns:p14="http://schemas.microsoft.com/office/powerpoint/2010/main" val="2980140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AA19D7-909E-46E2-871F-BB9115430A80}" type="slidenum">
              <a:rPr lang="en-US" smtClean="0"/>
              <a:t>8</a:t>
            </a:fld>
            <a:endParaRPr lang="en-US"/>
          </a:p>
        </p:txBody>
      </p:sp>
      <p:pic>
        <p:nvPicPr>
          <p:cNvPr id="5" name="Picture 4"/>
          <p:cNvPicPr>
            <a:picLocks noChangeAspect="1"/>
          </p:cNvPicPr>
          <p:nvPr/>
        </p:nvPicPr>
        <p:blipFill>
          <a:blip r:embed="rId2"/>
          <a:stretch>
            <a:fillRect/>
          </a:stretch>
        </p:blipFill>
        <p:spPr>
          <a:xfrm>
            <a:off x="773723" y="297116"/>
            <a:ext cx="10719582" cy="6199366"/>
          </a:xfrm>
          <a:prstGeom prst="rect">
            <a:avLst/>
          </a:prstGeom>
        </p:spPr>
      </p:pic>
    </p:spTree>
    <p:extLst>
      <p:ext uri="{BB962C8B-B14F-4D97-AF65-F5344CB8AC3E}">
        <p14:creationId xmlns:p14="http://schemas.microsoft.com/office/powerpoint/2010/main" val="27289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676"/>
            <a:ext cx="10515600" cy="1325563"/>
          </a:xfrm>
        </p:spPr>
        <p:txBody>
          <a:bodyPr/>
          <a:lstStyle/>
          <a:p>
            <a:pPr algn="ctr"/>
            <a:r>
              <a:rPr lang="en-US" b="1" dirty="0" smtClean="0"/>
              <a:t>Outline </a:t>
            </a:r>
            <a:r>
              <a:rPr lang="mr-IN" b="1" dirty="0" smtClean="0"/>
              <a:t>–</a:t>
            </a:r>
            <a:r>
              <a:rPr lang="en-US" b="1" dirty="0" smtClean="0"/>
              <a:t> What Data </a:t>
            </a:r>
            <a:r>
              <a:rPr lang="en-US" b="1" dirty="0"/>
              <a:t>S</a:t>
            </a:r>
            <a:r>
              <a:rPr lang="en-US" b="1" dirty="0" smtClean="0"/>
              <a:t>cientists Do</a:t>
            </a:r>
            <a:endParaRPr lang="en-US" b="1" dirty="0"/>
          </a:p>
        </p:txBody>
      </p:sp>
      <p:sp>
        <p:nvSpPr>
          <p:cNvPr id="3" name="Content Placeholder 2"/>
          <p:cNvSpPr>
            <a:spLocks noGrp="1"/>
          </p:cNvSpPr>
          <p:nvPr>
            <p:ph idx="1"/>
          </p:nvPr>
        </p:nvSpPr>
        <p:spPr/>
        <p:txBody>
          <a:bodyPr>
            <a:normAutofit fontScale="85000" lnSpcReduction="10000"/>
          </a:bodyPr>
          <a:lstStyle/>
          <a:p>
            <a:pPr algn="just"/>
            <a:r>
              <a:rPr lang="en-US" b="1" dirty="0"/>
              <a:t>Ask questions </a:t>
            </a:r>
            <a:r>
              <a:rPr lang="en-US" dirty="0"/>
              <a:t>in order to answer or solve known problems or find new solutions to problems with which businesses must </a:t>
            </a:r>
            <a:r>
              <a:rPr lang="en-US" dirty="0" smtClean="0"/>
              <a:t>deal.</a:t>
            </a:r>
          </a:p>
          <a:p>
            <a:pPr algn="just"/>
            <a:r>
              <a:rPr lang="en-US" b="1" dirty="0"/>
              <a:t>Define data </a:t>
            </a:r>
            <a:r>
              <a:rPr lang="en-US" dirty="0"/>
              <a:t>necessary for a particular </a:t>
            </a:r>
            <a:r>
              <a:rPr lang="en-US" dirty="0" smtClean="0"/>
              <a:t>need.</a:t>
            </a:r>
            <a:endParaRPr lang="en-US" dirty="0"/>
          </a:p>
          <a:p>
            <a:pPr algn="just"/>
            <a:r>
              <a:rPr lang="en-US" b="1" dirty="0"/>
              <a:t>Work with existing data </a:t>
            </a:r>
            <a:r>
              <a:rPr lang="en-US" dirty="0"/>
              <a:t>to collect, store and explore </a:t>
            </a:r>
            <a:r>
              <a:rPr lang="en-US" dirty="0" smtClean="0"/>
              <a:t>data.</a:t>
            </a:r>
            <a:endParaRPr lang="en-US" dirty="0"/>
          </a:p>
          <a:p>
            <a:pPr algn="just"/>
            <a:r>
              <a:rPr lang="en-US" dirty="0"/>
              <a:t>Determine the needed </a:t>
            </a:r>
            <a:r>
              <a:rPr lang="en-US" b="1" dirty="0"/>
              <a:t>analysis type </a:t>
            </a:r>
            <a:r>
              <a:rPr lang="en-US" dirty="0"/>
              <a:t>for a particular situation or type of </a:t>
            </a:r>
            <a:r>
              <a:rPr lang="en-US" dirty="0" smtClean="0"/>
              <a:t>data.</a:t>
            </a:r>
            <a:endParaRPr lang="en-US" dirty="0"/>
          </a:p>
          <a:p>
            <a:pPr algn="just"/>
            <a:r>
              <a:rPr lang="en-US" dirty="0"/>
              <a:t>Use </a:t>
            </a:r>
            <a:r>
              <a:rPr lang="en-US" b="1" dirty="0"/>
              <a:t>algorithms</a:t>
            </a:r>
            <a:r>
              <a:rPr lang="en-US" dirty="0"/>
              <a:t> and other tools to parse, clean, check quality and utilize </a:t>
            </a:r>
            <a:r>
              <a:rPr lang="en-US" dirty="0" smtClean="0"/>
              <a:t>data.</a:t>
            </a:r>
            <a:endParaRPr lang="en-US" dirty="0"/>
          </a:p>
          <a:p>
            <a:pPr algn="just"/>
            <a:r>
              <a:rPr lang="en-US" b="1" dirty="0"/>
              <a:t>Transform insights </a:t>
            </a:r>
            <a:r>
              <a:rPr lang="en-US" dirty="0"/>
              <a:t>learned into formats usable by non-data scientists (for use by others within the business), including the creation of graphs, charts, </a:t>
            </a:r>
            <a:r>
              <a:rPr lang="en-US" dirty="0" err="1"/>
              <a:t>infographics</a:t>
            </a:r>
            <a:r>
              <a:rPr lang="en-US" dirty="0"/>
              <a:t> and </a:t>
            </a:r>
            <a:r>
              <a:rPr lang="en-US" dirty="0" smtClean="0"/>
              <a:t>more.</a:t>
            </a:r>
            <a:endParaRPr lang="en-US" dirty="0"/>
          </a:p>
          <a:p>
            <a:pPr algn="just"/>
            <a:r>
              <a:rPr lang="en-US" dirty="0"/>
              <a:t>Create software to </a:t>
            </a:r>
            <a:r>
              <a:rPr lang="en-US" b="1" dirty="0"/>
              <a:t>automate data science tasks </a:t>
            </a:r>
            <a:r>
              <a:rPr lang="en-US" dirty="0"/>
              <a:t>based on specific business requirements and data </a:t>
            </a:r>
            <a:r>
              <a:rPr lang="en-US" dirty="0" smtClean="0"/>
              <a:t>sources.</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t>9</a:t>
            </a:fld>
            <a:endParaRPr lang="en-US"/>
          </a:p>
        </p:txBody>
      </p:sp>
    </p:spTree>
    <p:extLst>
      <p:ext uri="{BB962C8B-B14F-4D97-AF65-F5344CB8AC3E}">
        <p14:creationId xmlns:p14="http://schemas.microsoft.com/office/powerpoint/2010/main" val="3643781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2174</TotalTime>
  <Words>3589</Words>
  <Application>Microsoft Macintosh PowerPoint</Application>
  <PresentationFormat>Widescreen</PresentationFormat>
  <Paragraphs>351</Paragraphs>
  <Slides>54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Calibri Light</vt:lpstr>
      <vt:lpstr>Century</vt:lpstr>
      <vt:lpstr>Courier New</vt:lpstr>
      <vt:lpstr>Mangal</vt:lpstr>
      <vt:lpstr>Symbol</vt:lpstr>
      <vt:lpstr>Times New Roman</vt:lpstr>
      <vt:lpstr>Office Theme</vt:lpstr>
      <vt:lpstr>Finding &amp; Getting Data</vt:lpstr>
      <vt:lpstr>The Data</vt:lpstr>
      <vt:lpstr>PowerPoint Presentation</vt:lpstr>
      <vt:lpstr>Mapping Data Engineering, Modelling and Analysis to Data Scientist Activities  </vt:lpstr>
      <vt:lpstr>PowerPoint Presentation</vt:lpstr>
      <vt:lpstr>PowerPoint Presentation</vt:lpstr>
      <vt:lpstr>Asking A Question</vt:lpstr>
      <vt:lpstr>PowerPoint Presentation</vt:lpstr>
      <vt:lpstr>Outline – What Data Scientists Do</vt:lpstr>
      <vt:lpstr>Data Processing Pipeline</vt:lpstr>
      <vt:lpstr>Data Processing</vt:lpstr>
      <vt:lpstr>Big or Small?  You need the RIGHT data</vt:lpstr>
      <vt:lpstr>PowerPoint Presentation</vt:lpstr>
      <vt:lpstr>Data Literacy – Data Types</vt:lpstr>
      <vt:lpstr>Data Literacy – Data Types </vt:lpstr>
      <vt:lpstr>Unstructured vs. Structured Data</vt:lpstr>
      <vt:lpstr>CSV</vt:lpstr>
      <vt:lpstr>Finding Data</vt:lpstr>
      <vt:lpstr>Finding Data</vt:lpstr>
      <vt:lpstr>Sources of Data</vt:lpstr>
      <vt:lpstr>Raw Versus Processed Data</vt:lpstr>
      <vt:lpstr>Data  Processing </vt:lpstr>
      <vt:lpstr>Getting Data</vt:lpstr>
      <vt:lpstr>Data Portals</vt:lpstr>
      <vt:lpstr>PowerPoint Presentation</vt:lpstr>
      <vt:lpstr>Open Data</vt:lpstr>
      <vt:lpstr>APIs</vt:lpstr>
      <vt:lpstr>Freedom of Information (FOI)</vt:lpstr>
      <vt:lpstr>Preparing FOI request</vt:lpstr>
      <vt:lpstr>Data Scraping</vt:lpstr>
      <vt:lpstr>Getting Data Out of Scanned Documents</vt:lpstr>
      <vt:lpstr>Keeping the Data Around</vt:lpstr>
      <vt:lpstr>Downloading files</vt:lpstr>
      <vt:lpstr>PowerPoint Presentation</vt:lpstr>
      <vt:lpstr>Exercise 1</vt:lpstr>
      <vt:lpstr>PowerPoint Presentation</vt:lpstr>
      <vt:lpstr>Exercise 2</vt:lpstr>
      <vt:lpstr>Exercise 3</vt:lpstr>
      <vt:lpstr>PowerPoint Presentation</vt:lpstr>
      <vt:lpstr>PowerPoint Presentation</vt:lpstr>
      <vt:lpstr>Exercise 4</vt:lpstr>
      <vt:lpstr>PowerPoint Presentation</vt:lpstr>
      <vt:lpstr>Exercise 5</vt:lpstr>
      <vt:lpstr>PowerPoint Presentation</vt:lpstr>
      <vt:lpstr>PowerPoint Presentation</vt:lpstr>
      <vt:lpstr>PowerPoint Presentation</vt:lpstr>
      <vt:lpstr>PowerPoint Presentation</vt:lpstr>
      <vt:lpstr>Exercise 6</vt:lpstr>
      <vt:lpstr>Exercise 7 (Computing on Columns) </vt:lpstr>
      <vt:lpstr>Exercise 8 (multiple operations)</vt:lpstr>
      <vt:lpstr>Exercise 9 (Doing j by group)</vt:lpstr>
      <vt:lpstr> Exercise 10 (Performance Analysis)  </vt:lpstr>
      <vt:lpstr>What exactly are the reported times user, system, and elapsed?</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Data</dc:title>
  <dc:creator>Salimah</dc:creator>
  <cp:lastModifiedBy>Ahmad Khairuddin Ahmad Kamal (Kuala Lumpur)</cp:lastModifiedBy>
  <cp:revision>116</cp:revision>
  <cp:lastPrinted>2018-02-27T07:37:44Z</cp:lastPrinted>
  <dcterms:created xsi:type="dcterms:W3CDTF">2017-10-02T08:45:34Z</dcterms:created>
  <dcterms:modified xsi:type="dcterms:W3CDTF">2018-10-02T12:15:12Z</dcterms:modified>
</cp:coreProperties>
</file>